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26" r:id="rId1"/>
  </p:sldMasterIdLst>
  <p:notesMasterIdLst>
    <p:notesMasterId r:id="rId30"/>
  </p:notesMasterIdLst>
  <p:handoutMasterIdLst>
    <p:handoutMasterId r:id="rId31"/>
  </p:handoutMasterIdLst>
  <p:sldIdLst>
    <p:sldId id="279" r:id="rId2"/>
    <p:sldId id="582" r:id="rId3"/>
    <p:sldId id="583" r:id="rId4"/>
    <p:sldId id="584" r:id="rId5"/>
    <p:sldId id="588" r:id="rId6"/>
    <p:sldId id="590" r:id="rId7"/>
    <p:sldId id="624" r:id="rId8"/>
    <p:sldId id="600" r:id="rId9"/>
    <p:sldId id="612" r:id="rId10"/>
    <p:sldId id="601" r:id="rId11"/>
    <p:sldId id="602" r:id="rId12"/>
    <p:sldId id="603" r:id="rId13"/>
    <p:sldId id="604" r:id="rId14"/>
    <p:sldId id="607" r:id="rId15"/>
    <p:sldId id="615" r:id="rId16"/>
    <p:sldId id="614" r:id="rId17"/>
    <p:sldId id="616" r:id="rId18"/>
    <p:sldId id="511" r:id="rId19"/>
    <p:sldId id="519" r:id="rId20"/>
    <p:sldId id="573" r:id="rId21"/>
    <p:sldId id="581" r:id="rId22"/>
    <p:sldId id="618" r:id="rId23"/>
    <p:sldId id="619" r:id="rId24"/>
    <p:sldId id="620" r:id="rId25"/>
    <p:sldId id="621" r:id="rId26"/>
    <p:sldId id="622" r:id="rId27"/>
    <p:sldId id="623" r:id="rId28"/>
    <p:sldId id="276" r:id="rId29"/>
  </p:sldIdLst>
  <p:sldSz cx="9144000" cy="6858000" type="screen4x3"/>
  <p:notesSz cx="7010400" cy="9296400"/>
  <p:defaultTextStyle>
    <a:defPPr>
      <a:defRPr lang="en-US"/>
    </a:defPPr>
    <a:lvl1pPr algn="l" rtl="0" fontAlgn="base">
      <a:spcBef>
        <a:spcPct val="0"/>
      </a:spcBef>
      <a:spcAft>
        <a:spcPct val="0"/>
      </a:spcAft>
      <a:defRPr sz="2800" b="1" kern="1200">
        <a:solidFill>
          <a:schemeClr val="bg1"/>
        </a:solidFill>
        <a:latin typeface="Times New Roman" pitchFamily="18" charset="0"/>
        <a:ea typeface="+mn-ea"/>
        <a:cs typeface="Arial" charset="0"/>
      </a:defRPr>
    </a:lvl1pPr>
    <a:lvl2pPr marL="457200" algn="l" rtl="0" fontAlgn="base">
      <a:spcBef>
        <a:spcPct val="0"/>
      </a:spcBef>
      <a:spcAft>
        <a:spcPct val="0"/>
      </a:spcAft>
      <a:defRPr sz="2800" b="1" kern="1200">
        <a:solidFill>
          <a:schemeClr val="bg1"/>
        </a:solidFill>
        <a:latin typeface="Times New Roman" pitchFamily="18" charset="0"/>
        <a:ea typeface="+mn-ea"/>
        <a:cs typeface="Arial" charset="0"/>
      </a:defRPr>
    </a:lvl2pPr>
    <a:lvl3pPr marL="914400" algn="l" rtl="0" fontAlgn="base">
      <a:spcBef>
        <a:spcPct val="0"/>
      </a:spcBef>
      <a:spcAft>
        <a:spcPct val="0"/>
      </a:spcAft>
      <a:defRPr sz="2800" b="1" kern="1200">
        <a:solidFill>
          <a:schemeClr val="bg1"/>
        </a:solidFill>
        <a:latin typeface="Times New Roman" pitchFamily="18" charset="0"/>
        <a:ea typeface="+mn-ea"/>
        <a:cs typeface="Arial" charset="0"/>
      </a:defRPr>
    </a:lvl3pPr>
    <a:lvl4pPr marL="1371600" algn="l" rtl="0" fontAlgn="base">
      <a:spcBef>
        <a:spcPct val="0"/>
      </a:spcBef>
      <a:spcAft>
        <a:spcPct val="0"/>
      </a:spcAft>
      <a:defRPr sz="2800" b="1" kern="1200">
        <a:solidFill>
          <a:schemeClr val="bg1"/>
        </a:solidFill>
        <a:latin typeface="Times New Roman" pitchFamily="18" charset="0"/>
        <a:ea typeface="+mn-ea"/>
        <a:cs typeface="Arial" charset="0"/>
      </a:defRPr>
    </a:lvl4pPr>
    <a:lvl5pPr marL="1828800" algn="l" rtl="0" fontAlgn="base">
      <a:spcBef>
        <a:spcPct val="0"/>
      </a:spcBef>
      <a:spcAft>
        <a:spcPct val="0"/>
      </a:spcAft>
      <a:defRPr sz="2800" b="1" kern="1200">
        <a:solidFill>
          <a:schemeClr val="bg1"/>
        </a:solidFill>
        <a:latin typeface="Times New Roman" pitchFamily="18" charset="0"/>
        <a:ea typeface="+mn-ea"/>
        <a:cs typeface="Arial" charset="0"/>
      </a:defRPr>
    </a:lvl5pPr>
    <a:lvl6pPr marL="2286000" algn="l" defTabSz="914400" rtl="0" eaLnBrk="1" latinLnBrk="0" hangingPunct="1">
      <a:defRPr sz="2800" b="1" kern="1200">
        <a:solidFill>
          <a:schemeClr val="bg1"/>
        </a:solidFill>
        <a:latin typeface="Times New Roman" pitchFamily="18" charset="0"/>
        <a:ea typeface="+mn-ea"/>
        <a:cs typeface="Arial" charset="0"/>
      </a:defRPr>
    </a:lvl6pPr>
    <a:lvl7pPr marL="2743200" algn="l" defTabSz="914400" rtl="0" eaLnBrk="1" latinLnBrk="0" hangingPunct="1">
      <a:defRPr sz="2800" b="1" kern="1200">
        <a:solidFill>
          <a:schemeClr val="bg1"/>
        </a:solidFill>
        <a:latin typeface="Times New Roman" pitchFamily="18" charset="0"/>
        <a:ea typeface="+mn-ea"/>
        <a:cs typeface="Arial" charset="0"/>
      </a:defRPr>
    </a:lvl7pPr>
    <a:lvl8pPr marL="3200400" algn="l" defTabSz="914400" rtl="0" eaLnBrk="1" latinLnBrk="0" hangingPunct="1">
      <a:defRPr sz="2800" b="1" kern="1200">
        <a:solidFill>
          <a:schemeClr val="bg1"/>
        </a:solidFill>
        <a:latin typeface="Times New Roman" pitchFamily="18" charset="0"/>
        <a:ea typeface="+mn-ea"/>
        <a:cs typeface="Arial" charset="0"/>
      </a:defRPr>
    </a:lvl8pPr>
    <a:lvl9pPr marL="3657600" algn="l" defTabSz="914400" rtl="0" eaLnBrk="1" latinLnBrk="0" hangingPunct="1">
      <a:defRPr sz="2800" b="1" kern="1200">
        <a:solidFill>
          <a:schemeClr val="bg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DB2"/>
    <a:srgbClr val="000000"/>
    <a:srgbClr val="6446AE"/>
    <a:srgbClr val="00682F"/>
    <a:srgbClr val="FF3399"/>
    <a:srgbClr val="FFFF00"/>
    <a:srgbClr val="00B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8" autoAdjust="0"/>
    <p:restoredTop sz="90557" autoAdjust="0"/>
  </p:normalViewPr>
  <p:slideViewPr>
    <p:cSldViewPr>
      <p:cViewPr varScale="1">
        <p:scale>
          <a:sx n="66" d="100"/>
          <a:sy n="66"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1542" y="-102"/>
      </p:cViewPr>
      <p:guideLst>
        <p:guide orient="horz" pos="2927"/>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9" tIns="45719" rIns="91439" bIns="45719" numCol="1" anchor="t"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39" tIns="45719" rIns="91439" bIns="45719" numCol="1" anchor="t"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39" tIns="45719" rIns="91439" bIns="45719" numCol="1" anchor="b"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39" tIns="45719" rIns="91439" bIns="45719" numCol="1" anchor="b"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fld id="{390A3714-F61B-4F6F-8B15-926C41AAEA2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9" tIns="45719" rIns="91439" bIns="45719" numCol="1" anchor="t"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1024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39" tIns="45719" rIns="91439" bIns="45719" numCol="1" anchor="t"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1439" tIns="45719" rIns="91439" bIns="457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39" tIns="45719" rIns="91439" bIns="45719" numCol="1" anchor="b"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39" tIns="45719" rIns="91439" bIns="45719" numCol="1" anchor="b"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fld id="{62AC66C9-04FB-4520-BA19-ACA3E816E2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81C4C97A-A5DB-4F64-91FD-51E10E78ECD9}" type="slidenum">
              <a:rPr lang="en-US" smtClean="0"/>
              <a:pPr>
                <a:defRPr/>
              </a:pPr>
              <a:t>1</a:t>
            </a:fld>
            <a:endParaRPr lang="en-US" smtClean="0"/>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1DACCA7F-17F6-439C-B77B-402F319E243E}" type="datetimeFigureOut">
              <a:rPr lang="en-US"/>
              <a:pPr>
                <a:defRPr/>
              </a:pPr>
              <a:t>5/23/2017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55260AA-B4C5-4021-ACBA-125318685A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4F34411-C4D6-4CF4-B1C6-F3AA7021D98F}" type="datetimeFigureOut">
              <a:rPr lang="en-US"/>
              <a:pPr>
                <a:defRPr/>
              </a:pPr>
              <a:t>5/23/2017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53DF723-4B5C-4C78-BB3C-E066D24EA1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E7DA0A4-1788-4CBD-9432-0401D2535D87}" type="datetimeFigureOut">
              <a:rPr lang="en-US"/>
              <a:pPr>
                <a:defRPr/>
              </a:pPr>
              <a:t>5/23/2017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6AD3591-7FD4-4AA9-A5D6-A9B4CFF4DC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0B61C588-64F4-45C5-A9AB-10F5ECA10660}" type="datetimeFigureOut">
              <a:rPr lang="en-US"/>
              <a:pPr>
                <a:defRPr/>
              </a:pPr>
              <a:t>5/23/2017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BB020B5-2A05-4D3F-8401-4B02B68802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9BF502-0453-4131-BF6F-B2C04AE662DD}" type="datetimeFigureOut">
              <a:rPr lang="en-US"/>
              <a:pPr>
                <a:defRPr/>
              </a:pPr>
              <a:t>5/23/2017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7A8CC6-6EC8-4090-9E08-4BFC3CF7DC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C7C5EA8-F2C0-452E-B55F-D459B3BB2365}" type="datetimeFigureOut">
              <a:rPr lang="en-US"/>
              <a:pPr>
                <a:defRPr/>
              </a:pPr>
              <a:t>5/23/2017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EBA0A9E-EAC2-4F33-97E2-5F692FC4F4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8018FD0-066A-4112-85D0-D0D91BD7C9B3}"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E31F95D7-0B7E-420B-B211-621803FBC880}" type="datetimeFigureOut">
              <a:rPr lang="en-US"/>
              <a:pPr>
                <a:defRPr/>
              </a:pPr>
              <a:t>5/23/2017</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056BA2CD-9CD4-49CD-B3EB-A1DBC409EFC5}" type="datetimeFigureOut">
              <a:rPr lang="en-US"/>
              <a:pPr>
                <a:defRPr/>
              </a:pPr>
              <a:t>5/23/2017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C3ADB8BD-D8E4-4EAA-BFC2-E70CFF11ED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637C10DA-8BDE-4002-B696-F166D0E2974F}" type="datetimeFigureOut">
              <a:rPr lang="en-US"/>
              <a:pPr>
                <a:defRPr/>
              </a:pPr>
              <a:t>5/23/2017</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97FE253B-5BBB-4F36-8E64-A99813AF5B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1BED6231-26CD-467A-AEB8-EFBADD9AB7CA}" type="datetimeFigureOut">
              <a:rPr lang="en-US"/>
              <a:pPr>
                <a:defRPr/>
              </a:pPr>
              <a:t>5/23/2017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F1E1E242-67C0-459C-9BEE-EDE4ACA130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F7A87E7C-D918-4785-8627-DDFCCB7EB574}" type="datetimeFigureOut">
              <a:rPr lang="en-US"/>
              <a:pPr>
                <a:defRPr/>
              </a:pPr>
              <a:t>5/23/2017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1DE68F4-AB51-42DD-BFCE-A6BC222CEE5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fld id="{551FE59D-7EF2-420D-B22D-6CEE8705EE61}" type="datetimeFigureOut">
              <a:rPr lang="en-US"/>
              <a:pPr>
                <a:defRPr/>
              </a:pPr>
              <a:t>5/23/2017</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ADA5DCC5-E1B6-4A49-916C-D9BAF62C836C}"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4302" r:id="rId1"/>
    <p:sldLayoutId id="2147484303" r:id="rId2"/>
    <p:sldLayoutId id="2147484311" r:id="rId3"/>
    <p:sldLayoutId id="2147484304" r:id="rId4"/>
    <p:sldLayoutId id="2147484312" r:id="rId5"/>
    <p:sldLayoutId id="2147484305" r:id="rId6"/>
    <p:sldLayoutId id="2147484306" r:id="rId7"/>
    <p:sldLayoutId id="2147484307" r:id="rId8"/>
    <p:sldLayoutId id="2147484308" r:id="rId9"/>
    <p:sldLayoutId id="2147484309" r:id="rId10"/>
    <p:sldLayoutId id="2147484310" r:id="rId11"/>
    <p:sldLayoutId id="2147484313" r:id="rId12"/>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785786" y="5643578"/>
            <a:ext cx="7940572" cy="1077218"/>
          </a:xfrm>
          <a:prstGeom prst="rect">
            <a:avLst/>
          </a:prstGeom>
          <a:solidFill>
            <a:schemeClr val="accent4">
              <a:lumMod val="40000"/>
              <a:lumOff val="60000"/>
            </a:schemeClr>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spAutoFit/>
          </a:bodyPr>
          <a:lstStyle/>
          <a:p>
            <a:pPr algn="ctr" eaLnBrk="0" hangingPunct="0">
              <a:defRPr/>
            </a:pPr>
            <a:r>
              <a:rPr lang="en-US" sz="3200" dirty="0">
                <a:solidFill>
                  <a:srgbClr val="002060"/>
                </a:solidFill>
                <a:latin typeface="Arial" charset="0"/>
              </a:rPr>
              <a:t>NATIONAL INSTITUTE OF HYDROLOGY</a:t>
            </a:r>
          </a:p>
          <a:p>
            <a:pPr algn="ctr" eaLnBrk="0" hangingPunct="0">
              <a:defRPr/>
            </a:pPr>
            <a:r>
              <a:rPr lang="en-US" sz="3200" dirty="0">
                <a:solidFill>
                  <a:srgbClr val="002060"/>
                </a:solidFill>
                <a:latin typeface="Arial" charset="0"/>
              </a:rPr>
              <a:t>ROORKEE</a:t>
            </a:r>
            <a:endParaRPr lang="en-US" sz="2400" b="0" dirty="0">
              <a:solidFill>
                <a:srgbClr val="002060"/>
              </a:solidFill>
            </a:endParaRPr>
          </a:p>
        </p:txBody>
      </p:sp>
      <p:pic>
        <p:nvPicPr>
          <p:cNvPr id="5125" name="Picture 6"/>
          <p:cNvPicPr>
            <a:picLocks noChangeAspect="1"/>
          </p:cNvPicPr>
          <p:nvPr/>
        </p:nvPicPr>
        <p:blipFill>
          <a:blip r:embed="rId3"/>
          <a:srcRect/>
          <a:stretch>
            <a:fillRect/>
          </a:stretch>
        </p:blipFill>
        <p:spPr bwMode="auto">
          <a:xfrm>
            <a:off x="4270428" y="4324498"/>
            <a:ext cx="1166760" cy="1264742"/>
          </a:xfrm>
          <a:prstGeom prst="rect">
            <a:avLst/>
          </a:prstGeom>
          <a:noFill/>
          <a:ln w="9525">
            <a:noFill/>
            <a:miter lim="800000"/>
            <a:headEnd/>
            <a:tailEnd/>
          </a:ln>
        </p:spPr>
      </p:pic>
      <p:pic>
        <p:nvPicPr>
          <p:cNvPr id="6" name="Picture 12" descr="C:\backup_c\New folder (3)\IMG_7779 a a.jpg"/>
          <p:cNvPicPr>
            <a:picLocks noChangeAspect="1" noChangeArrowheads="1"/>
          </p:cNvPicPr>
          <p:nvPr/>
        </p:nvPicPr>
        <p:blipFill>
          <a:blip r:embed="rId4" cstate="print"/>
          <a:srcRect/>
          <a:stretch>
            <a:fillRect/>
          </a:stretch>
        </p:blipFill>
        <p:spPr bwMode="auto">
          <a:xfrm>
            <a:off x="2267833" y="1268760"/>
            <a:ext cx="5112479" cy="2996952"/>
          </a:xfrm>
          <a:prstGeom prst="cube">
            <a:avLst/>
          </a:prstGeom>
          <a:noFill/>
        </p:spPr>
      </p:pic>
      <p:sp>
        <p:nvSpPr>
          <p:cNvPr id="8" name="Text Box 3"/>
          <p:cNvSpPr txBox="1">
            <a:spLocks noChangeArrowheads="1"/>
          </p:cNvSpPr>
          <p:nvPr/>
        </p:nvSpPr>
        <p:spPr bwMode="auto">
          <a:xfrm>
            <a:off x="0" y="77908"/>
            <a:ext cx="9144000" cy="1323439"/>
          </a:xfrm>
          <a:prstGeom prst="rect">
            <a:avLst/>
          </a:prstGeom>
          <a:solidFill>
            <a:schemeClr val="accent5">
              <a:lumMod val="40000"/>
              <a:lumOff val="60000"/>
            </a:schemeClr>
          </a:soli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w="139700" prst="cross"/>
          </a:sp3d>
        </p:spPr>
        <p:txBody>
          <a:bodyPr>
            <a:spAutoFit/>
          </a:bodyPr>
          <a:lstStyle/>
          <a:p>
            <a:pPr algn="ctr" eaLnBrk="0" hangingPunct="0">
              <a:defRPr/>
            </a:pPr>
            <a:r>
              <a:rPr lang="en-US" sz="4000" dirty="0" smtClean="0">
                <a:solidFill>
                  <a:srgbClr val="C00000"/>
                </a:solidFill>
                <a:effectLst>
                  <a:outerShdw blurRad="38100" dist="38100" dir="2700000" algn="tl">
                    <a:srgbClr val="000000">
                      <a:alpha val="43137"/>
                    </a:srgbClr>
                  </a:outerShdw>
                </a:effectLst>
                <a:latin typeface="Arial" charset="0"/>
              </a:rPr>
              <a:t>ROLE OF NIH IN PDS and CAPACITY BUILDING UNDER NHP</a:t>
            </a:r>
            <a:endParaRPr lang="en-US" sz="4000" b="0" dirty="0">
              <a:solidFill>
                <a:srgbClr val="C00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75" y="744538"/>
          <a:ext cx="8858313" cy="6042290"/>
        </p:xfrm>
        <a:graphic>
          <a:graphicData uri="http://schemas.openxmlformats.org/drawingml/2006/table">
            <a:tbl>
              <a:tblPr firstRow="1" firstCol="1" bandRow="1">
                <a:tableStyleId>{5C22544A-7EE6-4342-B048-85BDC9FD1C3A}</a:tableStyleId>
              </a:tblPr>
              <a:tblGrid>
                <a:gridCol w="843620">
                  <a:extLst>
                    <a:ext uri="{9D8B030D-6E8A-4147-A177-3AD203B41FA5}">
                      <a16:colId xmlns:a16="http://schemas.microsoft.com/office/drawing/2014/main" val="20000"/>
                    </a:ext>
                  </a:extLst>
                </a:gridCol>
                <a:gridCol w="8014693">
                  <a:extLst>
                    <a:ext uri="{9D8B030D-6E8A-4147-A177-3AD203B41FA5}">
                      <a16:colId xmlns:a16="http://schemas.microsoft.com/office/drawing/2014/main" val="20001"/>
                    </a:ext>
                  </a:extLst>
                </a:gridCol>
              </a:tblGrid>
              <a:tr h="771340">
                <a:tc>
                  <a:txBody>
                    <a:bodyPr/>
                    <a:lstStyle/>
                    <a:p>
                      <a:pPr algn="just">
                        <a:lnSpc>
                          <a:spcPct val="107000"/>
                        </a:lnSpc>
                        <a:spcAft>
                          <a:spcPts val="0"/>
                        </a:spcAft>
                      </a:pPr>
                      <a:r>
                        <a:rPr lang="en-IN" sz="2000" dirty="0" err="1">
                          <a:solidFill>
                            <a:srgbClr val="C00000"/>
                          </a:solidFill>
                          <a:effectLst/>
                          <a:latin typeface="Arial" pitchFamily="34" charset="0"/>
                          <a:cs typeface="Arial" pitchFamily="34" charset="0"/>
                        </a:rPr>
                        <a:t>Sl</a:t>
                      </a:r>
                      <a:r>
                        <a:rPr lang="en-IN" sz="2000" dirty="0">
                          <a:solidFill>
                            <a:srgbClr val="C00000"/>
                          </a:solidFill>
                          <a:effectLst/>
                          <a:latin typeface="Arial" pitchFamily="34" charset="0"/>
                          <a:cs typeface="Arial" pitchFamily="34" charset="0"/>
                        </a:rPr>
                        <a:t> No.</a:t>
                      </a:r>
                      <a:endParaRPr lang="en-IN" sz="2000" dirty="0">
                        <a:solidFill>
                          <a:srgbClr val="C00000"/>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IN" sz="2500" dirty="0">
                          <a:solidFill>
                            <a:srgbClr val="C00000"/>
                          </a:solidFill>
                          <a:effectLst/>
                          <a:latin typeface="Arial" pitchFamily="34" charset="0"/>
                          <a:cs typeface="Arial" pitchFamily="34" charset="0"/>
                        </a:rPr>
                        <a:t>Topic</a:t>
                      </a:r>
                      <a:endParaRPr lang="en-IN" sz="2500" dirty="0">
                        <a:solidFill>
                          <a:srgbClr val="C00000"/>
                        </a:solidFill>
                        <a:effectLst/>
                        <a:latin typeface="Arial" pitchFamily="34" charset="0"/>
                        <a:ea typeface="Calibri" panose="020F0502020204030204" pitchFamily="34" charset="0"/>
                        <a:cs typeface="Arial" pitchFamily="34" charset="0"/>
                      </a:endParaRPr>
                    </a:p>
                  </a:txBody>
                  <a:tcPr marL="51435" marR="51435"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78359">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53340" algn="just">
                        <a:lnSpc>
                          <a:spcPct val="107000"/>
                        </a:lnSpc>
                        <a:spcAft>
                          <a:spcPts val="0"/>
                        </a:spcAft>
                      </a:pPr>
                      <a:r>
                        <a:rPr lang="en-IN" sz="2000" b="1" dirty="0">
                          <a:solidFill>
                            <a:srgbClr val="0070C0"/>
                          </a:solidFill>
                          <a:effectLst/>
                          <a:latin typeface="Arial" pitchFamily="34" charset="0"/>
                          <a:cs typeface="Arial" pitchFamily="34" charset="0"/>
                        </a:rPr>
                        <a:t>Training of Procurement MIS and Tender Preparation</a:t>
                      </a:r>
                      <a:endParaRPr lang="en-IN" sz="2000" b="1" dirty="0">
                        <a:solidFill>
                          <a:srgbClr val="0070C0"/>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378359">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2</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Basics of hydrology</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74802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3</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Hydrological data </a:t>
                      </a:r>
                      <a:r>
                        <a:rPr lang="en-IN" sz="2000" b="1" dirty="0" err="1">
                          <a:solidFill>
                            <a:srgbClr val="0070C0"/>
                          </a:solidFill>
                          <a:effectLst/>
                          <a:latin typeface="Arial" pitchFamily="34" charset="0"/>
                          <a:cs typeface="Arial" pitchFamily="34" charset="0"/>
                        </a:rPr>
                        <a:t>Processing&amp;Water</a:t>
                      </a:r>
                      <a:r>
                        <a:rPr lang="en-IN" sz="2000" b="1" dirty="0">
                          <a:solidFill>
                            <a:srgbClr val="0070C0"/>
                          </a:solidFill>
                          <a:effectLst/>
                          <a:latin typeface="Arial" pitchFamily="34" charset="0"/>
                          <a:cs typeface="Arial" pitchFamily="34" charset="0"/>
                        </a:rPr>
                        <a:t> Availability Assessment</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378359">
                <a:tc>
                  <a:txBody>
                    <a:bodyPr/>
                    <a:lstStyle/>
                    <a:p>
                      <a:pPr algn="just">
                        <a:lnSpc>
                          <a:spcPct val="107000"/>
                        </a:lnSpc>
                        <a:spcAft>
                          <a:spcPts val="0"/>
                        </a:spcAft>
                      </a:pPr>
                      <a:r>
                        <a:rPr lang="en-IN" sz="2000" b="1">
                          <a:solidFill>
                            <a:srgbClr val="00682F"/>
                          </a:solidFill>
                          <a:effectLst/>
                          <a:latin typeface="Arial" pitchFamily="34" charset="0"/>
                          <a:cs typeface="Arial" pitchFamily="34" charset="0"/>
                        </a:rPr>
                        <a:t>4</a:t>
                      </a:r>
                      <a:endParaRPr lang="en-IN" sz="2000" b="1">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Hydrological Network Design</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74802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5</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lgn="just">
                        <a:spcAft>
                          <a:spcPts val="0"/>
                        </a:spcAft>
                      </a:pPr>
                      <a:r>
                        <a:rPr lang="en-IN" sz="2000" b="1" dirty="0">
                          <a:solidFill>
                            <a:srgbClr val="0070C0"/>
                          </a:solidFill>
                          <a:effectLst/>
                          <a:latin typeface="Arial" pitchFamily="34" charset="0"/>
                          <a:cs typeface="Arial" pitchFamily="34" charset="0"/>
                        </a:rPr>
                        <a:t>Basic programming, Website management and Excel Macro programming etc.</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378359">
                <a:tc>
                  <a:txBody>
                    <a:bodyPr/>
                    <a:lstStyle/>
                    <a:p>
                      <a:pPr algn="just">
                        <a:lnSpc>
                          <a:spcPct val="107000"/>
                        </a:lnSpc>
                        <a:spcAft>
                          <a:spcPts val="0"/>
                        </a:spcAft>
                      </a:pPr>
                      <a:r>
                        <a:rPr lang="en-IN" sz="2000" b="1" dirty="0" smtClean="0">
                          <a:solidFill>
                            <a:srgbClr val="00682F"/>
                          </a:solidFill>
                          <a:effectLst/>
                          <a:latin typeface="Arial" pitchFamily="34" charset="0"/>
                          <a:cs typeface="Arial" pitchFamily="34" charset="0"/>
                        </a:rPr>
                        <a:t>6</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Remote Sensing &amp; GIS in water resources</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378359">
                <a:tc>
                  <a:txBody>
                    <a:bodyPr/>
                    <a:lstStyle/>
                    <a:p>
                      <a:pPr algn="just">
                        <a:lnSpc>
                          <a:spcPct val="107000"/>
                        </a:lnSpc>
                        <a:spcAft>
                          <a:spcPts val="0"/>
                        </a:spcAft>
                      </a:pPr>
                      <a:r>
                        <a:rPr lang="en-IN" sz="2000" b="1" dirty="0" smtClean="0">
                          <a:solidFill>
                            <a:srgbClr val="00682F"/>
                          </a:solidFill>
                          <a:effectLst/>
                          <a:latin typeface="Arial" pitchFamily="34" charset="0"/>
                          <a:cs typeface="Arial" pitchFamily="34" charset="0"/>
                        </a:rPr>
                        <a:t>7</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Surface Water Hydrology</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378359">
                <a:tc>
                  <a:txBody>
                    <a:bodyPr/>
                    <a:lstStyle/>
                    <a:p>
                      <a:pPr algn="just">
                        <a:lnSpc>
                          <a:spcPct val="107000"/>
                        </a:lnSpc>
                        <a:spcAft>
                          <a:spcPts val="0"/>
                        </a:spcAft>
                      </a:pPr>
                      <a:r>
                        <a:rPr lang="en-IN" sz="2000" b="1" dirty="0" smtClean="0">
                          <a:solidFill>
                            <a:srgbClr val="00682F"/>
                          </a:solidFill>
                          <a:effectLst/>
                          <a:latin typeface="Arial" pitchFamily="34" charset="0"/>
                          <a:cs typeface="Arial" pitchFamily="34" charset="0"/>
                        </a:rPr>
                        <a:t>8</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Ground Water Hydrology</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r h="378359">
                <a:tc>
                  <a:txBody>
                    <a:bodyPr/>
                    <a:lstStyle/>
                    <a:p>
                      <a:pPr algn="just">
                        <a:lnSpc>
                          <a:spcPct val="107000"/>
                        </a:lnSpc>
                        <a:spcAft>
                          <a:spcPts val="0"/>
                        </a:spcAft>
                      </a:pPr>
                      <a:r>
                        <a:rPr lang="en-IN" sz="2000" b="1" dirty="0" smtClean="0">
                          <a:solidFill>
                            <a:srgbClr val="00682F"/>
                          </a:solidFill>
                          <a:effectLst/>
                          <a:latin typeface="Arial" pitchFamily="34" charset="0"/>
                          <a:cs typeface="Arial" pitchFamily="34" charset="0"/>
                        </a:rPr>
                        <a:t>9</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41910">
                        <a:spcAft>
                          <a:spcPts val="0"/>
                        </a:spcAft>
                      </a:pPr>
                      <a:r>
                        <a:rPr lang="en-IN" sz="2000" b="1" dirty="0">
                          <a:solidFill>
                            <a:srgbClr val="0070C0"/>
                          </a:solidFill>
                          <a:effectLst/>
                          <a:latin typeface="Arial" pitchFamily="34" charset="0"/>
                          <a:cs typeface="Arial" pitchFamily="34" charset="0"/>
                        </a:rPr>
                        <a:t>Water Quality: Basics &amp; Measurement</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378359">
                <a:tc>
                  <a:txBody>
                    <a:bodyPr/>
                    <a:lstStyle/>
                    <a:p>
                      <a:pPr algn="just">
                        <a:lnSpc>
                          <a:spcPct val="107000"/>
                        </a:lnSpc>
                        <a:spcAft>
                          <a:spcPts val="0"/>
                        </a:spcAft>
                      </a:pPr>
                      <a:r>
                        <a:rPr lang="en-IN" sz="2000" b="1" dirty="0" smtClean="0">
                          <a:solidFill>
                            <a:srgbClr val="00682F"/>
                          </a:solidFill>
                          <a:effectLst/>
                          <a:latin typeface="Arial" pitchFamily="34" charset="0"/>
                          <a:cs typeface="Arial" pitchFamily="34" charset="0"/>
                        </a:rPr>
                        <a:t>10</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76200">
                        <a:spcAft>
                          <a:spcPts val="0"/>
                        </a:spcAft>
                      </a:pPr>
                      <a:r>
                        <a:rPr lang="en-US" sz="2000" b="1" dirty="0">
                          <a:solidFill>
                            <a:srgbClr val="0070C0"/>
                          </a:solidFill>
                          <a:effectLst/>
                          <a:latin typeface="Arial" pitchFamily="34" charset="0"/>
                          <a:cs typeface="Arial" pitchFamily="34" charset="0"/>
                        </a:rPr>
                        <a:t>Statistical Techniques in Hydrology</a:t>
                      </a:r>
                      <a:endParaRPr lang="en-IN" sz="2000" b="1" dirty="0">
                        <a:solidFill>
                          <a:srgbClr val="0070C0"/>
                        </a:solidFill>
                        <a:effectLst/>
                        <a:latin typeface="Arial"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74802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11</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76200">
                        <a:spcAft>
                          <a:spcPts val="0"/>
                        </a:spcAft>
                      </a:pPr>
                      <a:r>
                        <a:rPr lang="en-US" sz="2000" b="1" dirty="0">
                          <a:solidFill>
                            <a:srgbClr val="0070C0"/>
                          </a:solidFill>
                          <a:effectLst/>
                          <a:latin typeface="Arial" pitchFamily="34" charset="0"/>
                          <a:cs typeface="Arial" pitchFamily="34" charset="0"/>
                        </a:rPr>
                        <a:t>Modern Techniques in River Gauging and Gauge-Discharge modelling</a:t>
                      </a:r>
                      <a:endParaRPr lang="en-IN" sz="2000" b="1" dirty="0">
                        <a:solidFill>
                          <a:srgbClr val="0070C0"/>
                        </a:solidFill>
                        <a:effectLst/>
                        <a:latin typeface="Arial" pitchFamily="34" charset="0"/>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bl>
          </a:graphicData>
        </a:graphic>
      </p:graphicFrame>
      <p:sp>
        <p:nvSpPr>
          <p:cNvPr id="5" name="Rectangle 2"/>
          <p:cNvSpPr txBox="1">
            <a:spLocks noChangeArrowheads="1"/>
          </p:cNvSpPr>
          <p:nvPr/>
        </p:nvSpPr>
        <p:spPr>
          <a:xfrm>
            <a:off x="0" y="0"/>
            <a:ext cx="9144000" cy="6429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32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BASIC COURSES</a:t>
            </a:r>
            <a:endParaRPr lang="en-US" sz="32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38" y="771525"/>
          <a:ext cx="8941280" cy="5729423"/>
        </p:xfrm>
        <a:graphic>
          <a:graphicData uri="http://schemas.openxmlformats.org/drawingml/2006/table">
            <a:tbl>
              <a:tblPr firstRow="1" firstCol="1" bandRow="1">
                <a:tableStyleId>{5C22544A-7EE6-4342-B048-85BDC9FD1C3A}</a:tableStyleId>
              </a:tblPr>
              <a:tblGrid>
                <a:gridCol w="940224">
                  <a:extLst>
                    <a:ext uri="{9D8B030D-6E8A-4147-A177-3AD203B41FA5}">
                      <a16:colId xmlns:a16="http://schemas.microsoft.com/office/drawing/2014/main" val="20000"/>
                    </a:ext>
                  </a:extLst>
                </a:gridCol>
                <a:gridCol w="8001056">
                  <a:extLst>
                    <a:ext uri="{9D8B030D-6E8A-4147-A177-3AD203B41FA5}">
                      <a16:colId xmlns:a16="http://schemas.microsoft.com/office/drawing/2014/main" val="20001"/>
                    </a:ext>
                  </a:extLst>
                </a:gridCol>
              </a:tblGrid>
              <a:tr h="528079">
                <a:tc>
                  <a:txBody>
                    <a:bodyPr/>
                    <a:lstStyle/>
                    <a:p>
                      <a:pPr marL="0" algn="ctr" rtl="0" eaLnBrk="1" latinLnBrk="0" hangingPunct="1">
                        <a:lnSpc>
                          <a:spcPct val="107000"/>
                        </a:lnSpc>
                        <a:spcAft>
                          <a:spcPts val="0"/>
                        </a:spcAft>
                      </a:pPr>
                      <a:r>
                        <a:rPr kumimoji="0" lang="en-IN" sz="2400" b="1" kern="1200" dirty="0" err="1">
                          <a:solidFill>
                            <a:srgbClr val="C00000"/>
                          </a:solidFill>
                          <a:effectLst/>
                          <a:latin typeface="Arial" pitchFamily="34" charset="0"/>
                          <a:ea typeface="+mn-ea"/>
                          <a:cs typeface="Arial" pitchFamily="34" charset="0"/>
                        </a:rPr>
                        <a:t>Sl</a:t>
                      </a:r>
                      <a:r>
                        <a:rPr kumimoji="0" lang="en-IN" sz="2400" b="1" kern="1200" dirty="0">
                          <a:solidFill>
                            <a:srgbClr val="C00000"/>
                          </a:solidFill>
                          <a:effectLst/>
                          <a:latin typeface="Arial" pitchFamily="34" charset="0"/>
                          <a:ea typeface="+mn-ea"/>
                          <a:cs typeface="Arial" pitchFamily="34" charset="0"/>
                        </a:rPr>
                        <a:t> No.</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07000"/>
                        </a:lnSpc>
                        <a:spcAft>
                          <a:spcPts val="0"/>
                        </a:spcAft>
                      </a:pPr>
                      <a:r>
                        <a:rPr kumimoji="0" lang="en-IN" sz="2400" b="1" kern="1200" dirty="0">
                          <a:solidFill>
                            <a:srgbClr val="C00000"/>
                          </a:solidFill>
                          <a:effectLst/>
                          <a:latin typeface="Arial" pitchFamily="34" charset="0"/>
                          <a:ea typeface="+mn-ea"/>
                          <a:cs typeface="Arial" pitchFamily="34" charset="0"/>
                        </a:rPr>
                        <a:t>Topic</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4521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IN" sz="2000" b="1" dirty="0">
                          <a:solidFill>
                            <a:srgbClr val="0070C0"/>
                          </a:solidFill>
                          <a:effectLst/>
                          <a:latin typeface="Arial" pitchFamily="34" charset="0"/>
                          <a:cs typeface="Arial" pitchFamily="34" charset="0"/>
                        </a:rPr>
                        <a:t>Online hydrology, Public domain data availability and collection</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2</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IN" sz="2000" b="1" dirty="0">
                          <a:solidFill>
                            <a:srgbClr val="0070C0"/>
                          </a:solidFill>
                          <a:effectLst/>
                          <a:latin typeface="Arial" pitchFamily="34" charset="0"/>
                          <a:cs typeface="Arial" pitchFamily="34" charset="0"/>
                        </a:rPr>
                        <a:t>Crop water requirement and irrigation scheduling</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3</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IN" sz="2000" b="1" dirty="0">
                          <a:solidFill>
                            <a:srgbClr val="0070C0"/>
                          </a:solidFill>
                          <a:effectLst/>
                          <a:latin typeface="Arial" pitchFamily="34" charset="0"/>
                          <a:cs typeface="Arial" pitchFamily="34" charset="0"/>
                        </a:rPr>
                        <a:t>Reservoir operation/optimization </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4</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IN" sz="2000" b="1" dirty="0">
                          <a:solidFill>
                            <a:srgbClr val="0070C0"/>
                          </a:solidFill>
                          <a:effectLst/>
                          <a:latin typeface="Arial" pitchFamily="34" charset="0"/>
                          <a:cs typeface="Arial" pitchFamily="34" charset="0"/>
                        </a:rPr>
                        <a:t>Design Flood Estimation</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65856">
                <a:tc>
                  <a:txBody>
                    <a:bodyPr/>
                    <a:lstStyle/>
                    <a:p>
                      <a:pPr algn="just">
                        <a:lnSpc>
                          <a:spcPct val="107000"/>
                        </a:lnSpc>
                        <a:spcAft>
                          <a:spcPts val="0"/>
                        </a:spcAft>
                      </a:pPr>
                      <a:r>
                        <a:rPr lang="en-IN" sz="2000" b="1">
                          <a:solidFill>
                            <a:srgbClr val="00682F"/>
                          </a:solidFill>
                          <a:effectLst/>
                          <a:latin typeface="Arial" pitchFamily="34" charset="0"/>
                          <a:cs typeface="Arial" pitchFamily="34" charset="0"/>
                        </a:rPr>
                        <a:t>5</a:t>
                      </a:r>
                      <a:endParaRPr lang="en-IN" sz="2000" b="1">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IN" sz="2000" b="1" dirty="0">
                          <a:solidFill>
                            <a:srgbClr val="0070C0"/>
                          </a:solidFill>
                          <a:effectLst/>
                          <a:latin typeface="Arial" pitchFamily="34" charset="0"/>
                          <a:cs typeface="Arial" pitchFamily="34" charset="0"/>
                        </a:rPr>
                        <a:t>Assessing and managing reservoir sedimentation</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365856">
                <a:tc>
                  <a:txBody>
                    <a:bodyPr/>
                    <a:lstStyle/>
                    <a:p>
                      <a:pPr algn="just">
                        <a:lnSpc>
                          <a:spcPct val="107000"/>
                        </a:lnSpc>
                        <a:spcAft>
                          <a:spcPts val="0"/>
                        </a:spcAft>
                      </a:pPr>
                      <a:r>
                        <a:rPr lang="en-IN" sz="2000" b="1">
                          <a:solidFill>
                            <a:srgbClr val="00682F"/>
                          </a:solidFill>
                          <a:effectLst/>
                          <a:latin typeface="Arial" pitchFamily="34" charset="0"/>
                          <a:cs typeface="Arial" pitchFamily="34" charset="0"/>
                        </a:rPr>
                        <a:t>6</a:t>
                      </a:r>
                      <a:endParaRPr lang="en-IN" sz="2000" b="1">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Hydrological </a:t>
                      </a:r>
                      <a:r>
                        <a:rPr lang="en-US" sz="2000" b="1" dirty="0" err="1">
                          <a:solidFill>
                            <a:srgbClr val="0070C0"/>
                          </a:solidFill>
                          <a:effectLst/>
                          <a:latin typeface="Arial" pitchFamily="34" charset="0"/>
                          <a:cs typeface="Arial" pitchFamily="34" charset="0"/>
                        </a:rPr>
                        <a:t>Modelling</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7</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Predictions in </a:t>
                      </a:r>
                      <a:r>
                        <a:rPr lang="en-US" sz="2000" b="1" dirty="0" err="1">
                          <a:solidFill>
                            <a:srgbClr val="0070C0"/>
                          </a:solidFill>
                          <a:effectLst/>
                          <a:latin typeface="Arial" pitchFamily="34" charset="0"/>
                          <a:cs typeface="Arial" pitchFamily="34" charset="0"/>
                        </a:rPr>
                        <a:t>Ungauged</a:t>
                      </a:r>
                      <a:r>
                        <a:rPr lang="en-US" sz="2000" b="1" dirty="0">
                          <a:solidFill>
                            <a:srgbClr val="0070C0"/>
                          </a:solidFill>
                          <a:effectLst/>
                          <a:latin typeface="Arial" pitchFamily="34" charset="0"/>
                          <a:cs typeface="Arial" pitchFamily="34" charset="0"/>
                        </a:rPr>
                        <a:t> Basins</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8</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Soil erosion </a:t>
                      </a:r>
                      <a:r>
                        <a:rPr lang="en-US" sz="2000" b="1" dirty="0" err="1">
                          <a:solidFill>
                            <a:srgbClr val="0070C0"/>
                          </a:solidFill>
                          <a:effectLst/>
                          <a:latin typeface="Arial" pitchFamily="34" charset="0"/>
                          <a:cs typeface="Arial" pitchFamily="34" charset="0"/>
                        </a:rPr>
                        <a:t>modelling</a:t>
                      </a:r>
                      <a:r>
                        <a:rPr lang="en-US" sz="2000" b="1" dirty="0">
                          <a:solidFill>
                            <a:srgbClr val="0070C0"/>
                          </a:solidFill>
                          <a:effectLst/>
                          <a:latin typeface="Arial" pitchFamily="34" charset="0"/>
                          <a:cs typeface="Arial" pitchFamily="34" charset="0"/>
                        </a:rPr>
                        <a:t> and reservoir sedimentation</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9</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Flood Forecasting</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10</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Dam Break Flood </a:t>
                      </a:r>
                      <a:r>
                        <a:rPr lang="en-US" sz="2000" b="1" dirty="0" err="1">
                          <a:solidFill>
                            <a:srgbClr val="0070C0"/>
                          </a:solidFill>
                          <a:effectLst/>
                          <a:latin typeface="Arial" pitchFamily="34" charset="0"/>
                          <a:cs typeface="Arial" pitchFamily="34" charset="0"/>
                        </a:rPr>
                        <a:t>Modelling</a:t>
                      </a:r>
                      <a:r>
                        <a:rPr lang="en-US" sz="2000" b="1" dirty="0">
                          <a:solidFill>
                            <a:srgbClr val="0070C0"/>
                          </a:solidFill>
                          <a:effectLst/>
                          <a:latin typeface="Arial" pitchFamily="34" charset="0"/>
                          <a:cs typeface="Arial" pitchFamily="34" charset="0"/>
                        </a:rPr>
                        <a:t>&amp;</a:t>
                      </a:r>
                      <a:r>
                        <a:rPr lang="en-IN" sz="2000" b="1" dirty="0">
                          <a:solidFill>
                            <a:srgbClr val="0070C0"/>
                          </a:solidFill>
                          <a:effectLst/>
                          <a:latin typeface="Arial" pitchFamily="34" charset="0"/>
                          <a:cs typeface="Arial" pitchFamily="34" charset="0"/>
                        </a:rPr>
                        <a:t>Emergency Action Plan</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11</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Flood Frequency Analysis</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12</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Hydrological Time Series </a:t>
                      </a:r>
                      <a:r>
                        <a:rPr lang="en-US" sz="2000" b="1" dirty="0" err="1">
                          <a:solidFill>
                            <a:srgbClr val="0070C0"/>
                          </a:solidFill>
                          <a:effectLst/>
                          <a:latin typeface="Arial" pitchFamily="34" charset="0"/>
                          <a:cs typeface="Arial" pitchFamily="34" charset="0"/>
                        </a:rPr>
                        <a:t>Modelling</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2"/>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13</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Flood Management</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3"/>
                  </a:ext>
                </a:extLst>
              </a:tr>
              <a:tr h="365856">
                <a:tc>
                  <a:txBody>
                    <a:bodyPr/>
                    <a:lstStyle/>
                    <a:p>
                      <a:pPr algn="just">
                        <a:lnSpc>
                          <a:spcPct val="107000"/>
                        </a:lnSpc>
                        <a:spcAft>
                          <a:spcPts val="0"/>
                        </a:spcAft>
                      </a:pPr>
                      <a:r>
                        <a:rPr lang="en-IN" sz="2000" b="1" dirty="0">
                          <a:solidFill>
                            <a:srgbClr val="00682F"/>
                          </a:solidFill>
                          <a:effectLst/>
                          <a:latin typeface="Arial" pitchFamily="34" charset="0"/>
                          <a:cs typeface="Arial" pitchFamily="34" charset="0"/>
                        </a:rPr>
                        <a:t>14</a:t>
                      </a:r>
                      <a:endParaRPr lang="en-IN" sz="2000" b="1" dirty="0">
                        <a:solidFill>
                          <a:srgbClr val="00682F"/>
                        </a:solidFill>
                        <a:effectLst/>
                        <a:latin typeface="Arial" pitchFamily="34" charset="0"/>
                        <a:ea typeface="Calibri" panose="020F0502020204030204"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spcAft>
                          <a:spcPts val="0"/>
                        </a:spcAft>
                      </a:pPr>
                      <a:r>
                        <a:rPr lang="en-US" sz="2000" b="1" dirty="0">
                          <a:solidFill>
                            <a:srgbClr val="0070C0"/>
                          </a:solidFill>
                          <a:effectLst/>
                          <a:latin typeface="Arial" pitchFamily="34" charset="0"/>
                          <a:cs typeface="Arial" pitchFamily="34" charset="0"/>
                        </a:rPr>
                        <a:t>Integrated catchment modelling</a:t>
                      </a:r>
                      <a:endParaRPr lang="en-IN" sz="2000" b="1" dirty="0">
                        <a:solidFill>
                          <a:srgbClr val="0070C0"/>
                        </a:solidFill>
                        <a:effectLst/>
                        <a:latin typeface="Arial" pitchFamily="34" charset="0"/>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4"/>
                  </a:ext>
                </a:extLst>
              </a:tr>
            </a:tbl>
          </a:graphicData>
        </a:graphic>
      </p:graphicFrame>
      <p:sp>
        <p:nvSpPr>
          <p:cNvPr id="5" name="Rectangle 2"/>
          <p:cNvSpPr txBox="1">
            <a:spLocks noChangeArrowheads="1"/>
          </p:cNvSpPr>
          <p:nvPr/>
        </p:nvSpPr>
        <p:spPr>
          <a:xfrm>
            <a:off x="0" y="0"/>
            <a:ext cx="9144000" cy="6429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32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REGULAR COURSES</a:t>
            </a:r>
            <a:endParaRPr lang="en-US" sz="32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75" y="722313"/>
          <a:ext cx="8934301" cy="5941888"/>
        </p:xfrm>
        <a:graphic>
          <a:graphicData uri="http://schemas.openxmlformats.org/drawingml/2006/table">
            <a:tbl>
              <a:tblPr firstRow="1" firstCol="1" bandRow="1">
                <a:tableStyleId>{5C22544A-7EE6-4342-B048-85BDC9FD1C3A}</a:tableStyleId>
              </a:tblPr>
              <a:tblGrid>
                <a:gridCol w="1000133">
                  <a:extLst>
                    <a:ext uri="{9D8B030D-6E8A-4147-A177-3AD203B41FA5}">
                      <a16:colId xmlns:a16="http://schemas.microsoft.com/office/drawing/2014/main" val="20000"/>
                    </a:ext>
                  </a:extLst>
                </a:gridCol>
                <a:gridCol w="7934168">
                  <a:extLst>
                    <a:ext uri="{9D8B030D-6E8A-4147-A177-3AD203B41FA5}">
                      <a16:colId xmlns:a16="http://schemas.microsoft.com/office/drawing/2014/main" val="20001"/>
                    </a:ext>
                  </a:extLst>
                </a:gridCol>
              </a:tblGrid>
              <a:tr h="525592">
                <a:tc>
                  <a:txBody>
                    <a:bodyPr/>
                    <a:lstStyle/>
                    <a:p>
                      <a:pPr marL="0" algn="ctr" rtl="0" eaLnBrk="1" latinLnBrk="0" hangingPunct="1">
                        <a:lnSpc>
                          <a:spcPct val="107000"/>
                        </a:lnSpc>
                        <a:spcAft>
                          <a:spcPts val="0"/>
                        </a:spcAft>
                      </a:pPr>
                      <a:r>
                        <a:rPr kumimoji="0" lang="en-IN" sz="2400" b="1" kern="1200" dirty="0" err="1">
                          <a:solidFill>
                            <a:srgbClr val="C00000"/>
                          </a:solidFill>
                          <a:effectLst/>
                          <a:latin typeface="Arial" pitchFamily="34" charset="0"/>
                          <a:ea typeface="+mn-ea"/>
                          <a:cs typeface="Arial" pitchFamily="34" charset="0"/>
                        </a:rPr>
                        <a:t>Sl</a:t>
                      </a:r>
                      <a:r>
                        <a:rPr kumimoji="0" lang="en-IN" sz="2400" b="1" kern="1200" dirty="0">
                          <a:solidFill>
                            <a:srgbClr val="C00000"/>
                          </a:solidFill>
                          <a:effectLst/>
                          <a:latin typeface="Arial" pitchFamily="34" charset="0"/>
                          <a:ea typeface="+mn-ea"/>
                          <a:cs typeface="Arial" pitchFamily="34" charset="0"/>
                        </a:rPr>
                        <a:t> No.</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07000"/>
                        </a:lnSpc>
                        <a:spcAft>
                          <a:spcPts val="0"/>
                        </a:spcAft>
                      </a:pPr>
                      <a:r>
                        <a:rPr kumimoji="0" lang="en-IN" sz="2400" b="1" kern="1200" dirty="0" smtClean="0">
                          <a:solidFill>
                            <a:srgbClr val="C00000"/>
                          </a:solidFill>
                          <a:effectLst/>
                          <a:latin typeface="Arial" pitchFamily="34" charset="0"/>
                          <a:ea typeface="+mn-ea"/>
                          <a:cs typeface="Arial" pitchFamily="34" charset="0"/>
                        </a:rPr>
                        <a:t>Topic</a:t>
                      </a:r>
                      <a:endParaRPr kumimoji="0" lang="en-IN" sz="2400" b="1" kern="1200" dirty="0">
                        <a:solidFill>
                          <a:srgbClr val="C0000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15</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Hydrologic Modelling using SWAT</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16</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Watershed Management </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18350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17</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Hydrologic Extremes – Prediction, Management &amp; Mitigation</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18350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18</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Drought Management</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18350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19</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Coastal Groundwater Development, Modeling and Management </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18350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20</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Integrated water balance of surface water and groundwater</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21</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Seawater intrusion modeling in coastal aquifers</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34295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22</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Conjunctive use and management of surface water and groundwater including water quality aspects</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23</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Artificial Ground Water Recharge and Aquifer Management</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18350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24</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Water Quality Monitoring Analysis and Management</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342952">
                <a:tc>
                  <a:txBody>
                    <a:bodyPr/>
                    <a:lstStyle/>
                    <a:p>
                      <a:pPr marL="0" algn="just" rtl="0" eaLnBrk="1" latinLnBrk="0" hangingPunct="1">
                        <a:lnSpc>
                          <a:spcPct val="107000"/>
                        </a:lnSpc>
                        <a:spcAft>
                          <a:spcPts val="0"/>
                        </a:spcAft>
                      </a:pPr>
                      <a:r>
                        <a:rPr kumimoji="0" lang="en-IN" sz="2000" b="1" kern="1200">
                          <a:solidFill>
                            <a:srgbClr val="00682F"/>
                          </a:solidFill>
                          <a:effectLst/>
                          <a:latin typeface="Arial" pitchFamily="34" charset="0"/>
                          <a:ea typeface="+mn-ea"/>
                          <a:cs typeface="Arial" pitchFamily="34" charset="0"/>
                        </a:rPr>
                        <a:t>25</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Water Quality Monitoring Network Design, Sampling Analysis and Quality Assurance</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34295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26</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Environmental Hydrology with special reference to surface and ground water quality</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2"/>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27</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Techniques for Hydrological Investigations</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3"/>
                  </a:ext>
                </a:extLst>
              </a:tr>
              <a:tr h="183502">
                <a:tc>
                  <a:txBody>
                    <a:bodyPr/>
                    <a:lstStyle/>
                    <a:p>
                      <a:pPr marL="0" algn="just" rtl="0" eaLnBrk="1" latinLnBrk="0" hangingPunct="1">
                        <a:lnSpc>
                          <a:spcPct val="107000"/>
                        </a:lnSpc>
                        <a:spcAft>
                          <a:spcPts val="0"/>
                        </a:spcAft>
                      </a:pPr>
                      <a:r>
                        <a:rPr kumimoji="0" lang="en-IN" sz="2000" b="1" kern="1200" dirty="0">
                          <a:solidFill>
                            <a:srgbClr val="00682F"/>
                          </a:solidFill>
                          <a:effectLst/>
                          <a:latin typeface="Arial" pitchFamily="34" charset="0"/>
                          <a:ea typeface="+mn-ea"/>
                          <a:cs typeface="Arial" pitchFamily="34" charset="0"/>
                        </a:rPr>
                        <a:t>28</a:t>
                      </a: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2000" b="1" kern="1200" dirty="0">
                          <a:solidFill>
                            <a:srgbClr val="0070C0"/>
                          </a:solidFill>
                          <a:effectLst/>
                          <a:latin typeface="Arial" pitchFamily="34" charset="0"/>
                          <a:ea typeface="+mn-ea"/>
                          <a:cs typeface="Arial" pitchFamily="34" charset="0"/>
                        </a:rPr>
                        <a:t>Project Hydrology</a:t>
                      </a:r>
                      <a:endParaRPr kumimoji="0" lang="en-IN" sz="2000" b="1" kern="1200" dirty="0">
                        <a:solidFill>
                          <a:srgbClr val="0070C0"/>
                        </a:solidFill>
                        <a:effectLst/>
                        <a:latin typeface="Arial" pitchFamily="34" charset="0"/>
                        <a:ea typeface="+mn-ea"/>
                        <a:cs typeface="Arial" pitchFamily="34" charset="0"/>
                      </a:endParaRPr>
                    </a:p>
                  </a:txBody>
                  <a:tcPr marL="35380" marR="353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4"/>
                  </a:ext>
                </a:extLst>
              </a:tr>
            </a:tbl>
          </a:graphicData>
        </a:graphic>
      </p:graphicFrame>
      <p:sp>
        <p:nvSpPr>
          <p:cNvPr id="5" name="Rectangle 2"/>
          <p:cNvSpPr txBox="1">
            <a:spLocks noChangeArrowheads="1"/>
          </p:cNvSpPr>
          <p:nvPr/>
        </p:nvSpPr>
        <p:spPr>
          <a:xfrm>
            <a:off x="0" y="0"/>
            <a:ext cx="9144000" cy="6429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32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REGULAR COURSES</a:t>
            </a:r>
            <a:endParaRPr lang="en-US" sz="32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2875" y="565150"/>
          <a:ext cx="8858312" cy="6161083"/>
        </p:xfrm>
        <a:graphic>
          <a:graphicData uri="http://schemas.openxmlformats.org/drawingml/2006/table">
            <a:tbl>
              <a:tblPr firstRow="1" firstCol="1" bandRow="1">
                <a:tableStyleId>{5C22544A-7EE6-4342-B048-85BDC9FD1C3A}</a:tableStyleId>
              </a:tblPr>
              <a:tblGrid>
                <a:gridCol w="857255">
                  <a:extLst>
                    <a:ext uri="{9D8B030D-6E8A-4147-A177-3AD203B41FA5}">
                      <a16:colId xmlns:a16="http://schemas.microsoft.com/office/drawing/2014/main" val="20000"/>
                    </a:ext>
                  </a:extLst>
                </a:gridCol>
                <a:gridCol w="8001057">
                  <a:extLst>
                    <a:ext uri="{9D8B030D-6E8A-4147-A177-3AD203B41FA5}">
                      <a16:colId xmlns:a16="http://schemas.microsoft.com/office/drawing/2014/main" val="20001"/>
                    </a:ext>
                  </a:extLst>
                </a:gridCol>
              </a:tblGrid>
              <a:tr h="427558">
                <a:tc>
                  <a:txBody>
                    <a:bodyPr/>
                    <a:lstStyle/>
                    <a:p>
                      <a:pPr marL="0" algn="ctr" rtl="0" eaLnBrk="1" latinLnBrk="0" hangingPunct="1">
                        <a:lnSpc>
                          <a:spcPct val="107000"/>
                        </a:lnSpc>
                        <a:spcAft>
                          <a:spcPts val="0"/>
                        </a:spcAft>
                      </a:pPr>
                      <a:r>
                        <a:rPr kumimoji="0" lang="en-IN" sz="2000" b="1" kern="1200" dirty="0" err="1">
                          <a:solidFill>
                            <a:srgbClr val="C00000"/>
                          </a:solidFill>
                          <a:effectLst/>
                          <a:latin typeface="Arial" pitchFamily="34" charset="0"/>
                          <a:ea typeface="+mn-ea"/>
                          <a:cs typeface="Arial" pitchFamily="34" charset="0"/>
                        </a:rPr>
                        <a:t>Sl</a:t>
                      </a:r>
                      <a:r>
                        <a:rPr kumimoji="0" lang="en-IN" sz="2000" b="1" kern="1200" dirty="0">
                          <a:solidFill>
                            <a:srgbClr val="C00000"/>
                          </a:solidFill>
                          <a:effectLst/>
                          <a:latin typeface="Arial" pitchFamily="34" charset="0"/>
                          <a:ea typeface="+mn-ea"/>
                          <a:cs typeface="Arial" pitchFamily="34" charset="0"/>
                        </a:rPr>
                        <a:t> No.</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07000"/>
                        </a:lnSpc>
                        <a:spcAft>
                          <a:spcPts val="0"/>
                        </a:spcAft>
                      </a:pPr>
                      <a:r>
                        <a:rPr kumimoji="0" lang="en-IN" sz="2000" b="1" kern="1200" dirty="0">
                          <a:solidFill>
                            <a:srgbClr val="C00000"/>
                          </a:solidFill>
                          <a:effectLst/>
                          <a:latin typeface="Arial" pitchFamily="34" charset="0"/>
                          <a:ea typeface="+mn-ea"/>
                          <a:cs typeface="Arial" pitchFamily="34" charset="0"/>
                        </a:rPr>
                        <a:t>Topic</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1</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Hydrologic Design Aids </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2</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Reservoir inflow forecasting</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3</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Integrated Water Resources Management: DSS</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4</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PMP Atlas</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5</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Benchmarking and water use efficiency</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6</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Planning and Operation of modern irrigation systems</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345659">
                <a:tc>
                  <a:txBody>
                    <a:bodyPr/>
                    <a:lstStyle/>
                    <a:p>
                      <a:pPr marL="0" algn="just" rtl="0" eaLnBrk="1" latinLnBrk="0" hangingPunct="1">
                        <a:lnSpc>
                          <a:spcPct val="107000"/>
                        </a:lnSpc>
                        <a:spcAft>
                          <a:spcPts val="0"/>
                        </a:spcAft>
                      </a:pPr>
                      <a:r>
                        <a:rPr kumimoji="0" lang="en-IN" sz="1800" b="1" kern="1200" dirty="0">
                          <a:solidFill>
                            <a:srgbClr val="00682F"/>
                          </a:solidFill>
                          <a:effectLst/>
                          <a:latin typeface="Arial" pitchFamily="34" charset="0"/>
                          <a:ea typeface="+mn-ea"/>
                          <a:cs typeface="Arial" pitchFamily="34" charset="0"/>
                        </a:rPr>
                        <a:t>7</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IN" sz="1800" b="1" kern="1200" dirty="0">
                          <a:solidFill>
                            <a:srgbClr val="0070C0"/>
                          </a:solidFill>
                          <a:effectLst/>
                          <a:latin typeface="Arial" pitchFamily="34" charset="0"/>
                          <a:ea typeface="+mn-ea"/>
                          <a:cs typeface="Arial" pitchFamily="34" charset="0"/>
                        </a:rPr>
                        <a:t>Interlinking of rivers and water availability assessment</a:t>
                      </a: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9</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Hydrological analysis of Lakes</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10</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Hydrological Analysis for Hydropower Projects</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11</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Modern Techniques in Hydrological </a:t>
                      </a:r>
                      <a:r>
                        <a:rPr kumimoji="0" lang="en-US" sz="1800" b="1" kern="1200" dirty="0" err="1">
                          <a:solidFill>
                            <a:srgbClr val="0070C0"/>
                          </a:solidFill>
                          <a:effectLst/>
                          <a:latin typeface="Arial" pitchFamily="34" charset="0"/>
                          <a:ea typeface="+mn-ea"/>
                          <a:cs typeface="Arial" pitchFamily="34" charset="0"/>
                        </a:rPr>
                        <a:t>Modelling</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12</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Urban Hydrology</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13</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Isotope techniques in Surface water and groundwater investigation</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2"/>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14</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Climate Change and its Impact on Water Resources</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3"/>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15</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Applications of Soft Computing Techniques in Hydrological </a:t>
                      </a:r>
                      <a:r>
                        <a:rPr kumimoji="0" lang="en-US" sz="1800" b="1" kern="1200" dirty="0" err="1">
                          <a:solidFill>
                            <a:srgbClr val="0070C0"/>
                          </a:solidFill>
                          <a:effectLst/>
                          <a:latin typeface="Arial" pitchFamily="34" charset="0"/>
                          <a:ea typeface="+mn-ea"/>
                          <a:cs typeface="Arial" pitchFamily="34" charset="0"/>
                        </a:rPr>
                        <a:t>Modelling</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4"/>
                  </a:ext>
                </a:extLst>
              </a:tr>
              <a:tr h="345659">
                <a:tc>
                  <a:txBody>
                    <a:bodyPr/>
                    <a:lstStyle/>
                    <a:p>
                      <a:pPr marL="0" algn="just" rtl="0" eaLnBrk="1" latinLnBrk="0" hangingPunct="1">
                        <a:lnSpc>
                          <a:spcPct val="107000"/>
                        </a:lnSpc>
                        <a:spcAft>
                          <a:spcPts val="0"/>
                        </a:spcAft>
                      </a:pPr>
                      <a:r>
                        <a:rPr kumimoji="0" lang="en-IN" sz="1800" b="1" kern="1200" dirty="0" smtClean="0">
                          <a:solidFill>
                            <a:srgbClr val="00682F"/>
                          </a:solidFill>
                          <a:effectLst/>
                          <a:latin typeface="Arial" pitchFamily="34" charset="0"/>
                          <a:ea typeface="+mn-ea"/>
                          <a:cs typeface="Arial" pitchFamily="34" charset="0"/>
                        </a:rPr>
                        <a:t>16</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Online Hydrology: Participatory Irrigation Management</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5"/>
                  </a:ext>
                </a:extLst>
              </a:tr>
              <a:tr h="537399">
                <a:tc>
                  <a:txBody>
                    <a:bodyPr/>
                    <a:lstStyle/>
                    <a:p>
                      <a:pPr marL="0" algn="just" rtl="0" eaLnBrk="1" latinLnBrk="0" hangingPunct="1">
                        <a:lnSpc>
                          <a:spcPct val="107000"/>
                        </a:lnSpc>
                        <a:spcAft>
                          <a:spcPts val="0"/>
                        </a:spcAft>
                      </a:pPr>
                      <a:r>
                        <a:rPr kumimoji="0" lang="en-IN" sz="1800" b="1" kern="1200" smtClean="0">
                          <a:solidFill>
                            <a:srgbClr val="00682F"/>
                          </a:solidFill>
                          <a:effectLst/>
                          <a:latin typeface="Arial" pitchFamily="34" charset="0"/>
                          <a:ea typeface="+mn-ea"/>
                          <a:cs typeface="Arial" pitchFamily="34" charset="0"/>
                        </a:rPr>
                        <a:t>17</a:t>
                      </a:r>
                      <a:endParaRPr kumimoji="0" lang="en-IN" sz="1800" b="1" kern="1200" dirty="0">
                        <a:solidFill>
                          <a:srgbClr val="00682F"/>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39370" algn="l" rtl="0" eaLnBrk="1" latinLnBrk="0" hangingPunct="1">
                        <a:spcAft>
                          <a:spcPts val="0"/>
                        </a:spcAft>
                      </a:pPr>
                      <a:r>
                        <a:rPr kumimoji="0" lang="en-US" sz="1800" b="1" kern="1200" dirty="0">
                          <a:solidFill>
                            <a:srgbClr val="0070C0"/>
                          </a:solidFill>
                          <a:effectLst/>
                          <a:latin typeface="Arial" pitchFamily="34" charset="0"/>
                          <a:ea typeface="+mn-ea"/>
                          <a:cs typeface="Arial" pitchFamily="34" charset="0"/>
                        </a:rPr>
                        <a:t>Modeling impact of aquaculture ponds, ash ponds and dumping yards in coastal aquifers</a:t>
                      </a:r>
                      <a:endParaRPr kumimoji="0" lang="en-IN" sz="1800" b="1" kern="1200" dirty="0">
                        <a:solidFill>
                          <a:srgbClr val="0070C0"/>
                        </a:solidFill>
                        <a:effectLst/>
                        <a:latin typeface="Arial" pitchFamily="34" charset="0"/>
                        <a:ea typeface="+mn-ea"/>
                        <a:cs typeface="Arial" pitchFamily="34" charset="0"/>
                      </a:endParaRPr>
                    </a:p>
                  </a:txBody>
                  <a:tcPr marL="51435" marR="5143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6"/>
                  </a:ext>
                </a:extLst>
              </a:tr>
            </a:tbl>
          </a:graphicData>
        </a:graphic>
      </p:graphicFrame>
      <p:sp>
        <p:nvSpPr>
          <p:cNvPr id="4" name="Rectangle 2"/>
          <p:cNvSpPr txBox="1">
            <a:spLocks noChangeArrowheads="1"/>
          </p:cNvSpPr>
          <p:nvPr/>
        </p:nvSpPr>
        <p:spPr>
          <a:xfrm>
            <a:off x="0" y="0"/>
            <a:ext cx="9144000" cy="500042"/>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pc="-10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ADVANCE COURSES</a:t>
            </a:r>
            <a:endParaRPr lang="en-US"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42875" y="1000125"/>
          <a:ext cx="8858313" cy="5993892"/>
        </p:xfrm>
        <a:graphic>
          <a:graphicData uri="http://schemas.openxmlformats.org/drawingml/2006/table">
            <a:tbl>
              <a:tblPr/>
              <a:tblGrid>
                <a:gridCol w="474947">
                  <a:extLst>
                    <a:ext uri="{9D8B030D-6E8A-4147-A177-3AD203B41FA5}">
                      <a16:colId xmlns:a16="http://schemas.microsoft.com/office/drawing/2014/main" val="20000"/>
                    </a:ext>
                  </a:extLst>
                </a:gridCol>
                <a:gridCol w="3486087">
                  <a:extLst>
                    <a:ext uri="{9D8B030D-6E8A-4147-A177-3AD203B41FA5}">
                      <a16:colId xmlns:a16="http://schemas.microsoft.com/office/drawing/2014/main" val="20001"/>
                    </a:ext>
                  </a:extLst>
                </a:gridCol>
                <a:gridCol w="1296338">
                  <a:extLst>
                    <a:ext uri="{9D8B030D-6E8A-4147-A177-3AD203B41FA5}">
                      <a16:colId xmlns:a16="http://schemas.microsoft.com/office/drawing/2014/main" val="20002"/>
                    </a:ext>
                  </a:extLst>
                </a:gridCol>
                <a:gridCol w="243759">
                  <a:extLst>
                    <a:ext uri="{9D8B030D-6E8A-4147-A177-3AD203B41FA5}">
                      <a16:colId xmlns:a16="http://schemas.microsoft.com/office/drawing/2014/main" val="20003"/>
                    </a:ext>
                  </a:extLst>
                </a:gridCol>
                <a:gridCol w="2060843">
                  <a:extLst>
                    <a:ext uri="{9D8B030D-6E8A-4147-A177-3AD203B41FA5}">
                      <a16:colId xmlns:a16="http://schemas.microsoft.com/office/drawing/2014/main" val="20004"/>
                    </a:ext>
                  </a:extLst>
                </a:gridCol>
                <a:gridCol w="1296339">
                  <a:extLst>
                    <a:ext uri="{9D8B030D-6E8A-4147-A177-3AD203B41FA5}">
                      <a16:colId xmlns:a16="http://schemas.microsoft.com/office/drawing/2014/main" val="20005"/>
                    </a:ext>
                  </a:extLst>
                </a:gridCol>
              </a:tblGrid>
              <a:tr h="158042">
                <a:tc>
                  <a:txBody>
                    <a:bodyPr/>
                    <a:lstStyle/>
                    <a:p>
                      <a:pPr algn="ctr">
                        <a:lnSpc>
                          <a:spcPct val="115000"/>
                        </a:lnSpc>
                        <a:spcAft>
                          <a:spcPts val="0"/>
                        </a:spcAft>
                      </a:pPr>
                      <a:r>
                        <a:rPr lang="en-IN" sz="1800" b="1" dirty="0">
                          <a:solidFill>
                            <a:srgbClr val="C00000"/>
                          </a:solidFill>
                          <a:latin typeface="Arial" pitchFamily="34" charset="0"/>
                          <a:ea typeface="Times New Roman"/>
                          <a:cs typeface="Arial" pitchFamily="34" charset="0"/>
                        </a:rPr>
                        <a:t>Sl. No.</a:t>
                      </a:r>
                      <a:endParaRPr lang="en-IN" sz="1800" dirty="0">
                        <a:solidFill>
                          <a:srgbClr val="C0000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n-IN" sz="1800" b="1" dirty="0">
                          <a:solidFill>
                            <a:srgbClr val="C00000"/>
                          </a:solidFill>
                          <a:latin typeface="Arial" pitchFamily="34" charset="0"/>
                          <a:ea typeface="Times New Roman"/>
                          <a:cs typeface="Arial" pitchFamily="34" charset="0"/>
                        </a:rPr>
                        <a:t>Title of the Training Course</a:t>
                      </a:r>
                      <a:endParaRPr lang="en-IN" sz="1800" dirty="0">
                        <a:solidFill>
                          <a:srgbClr val="C0000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en-IN" sz="1800" b="1" dirty="0">
                          <a:solidFill>
                            <a:srgbClr val="C00000"/>
                          </a:solidFill>
                          <a:latin typeface="Arial" pitchFamily="34" charset="0"/>
                          <a:ea typeface="Times New Roman"/>
                          <a:cs typeface="Arial" pitchFamily="34" charset="0"/>
                        </a:rPr>
                        <a:t>Duration&amp; Tentative dates</a:t>
                      </a:r>
                      <a:endParaRPr lang="en-IN" sz="1800" dirty="0">
                        <a:solidFill>
                          <a:srgbClr val="C0000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a:lnSpc>
                          <a:spcPct val="115000"/>
                        </a:lnSpc>
                        <a:spcAft>
                          <a:spcPts val="0"/>
                        </a:spcAft>
                      </a:pPr>
                      <a:r>
                        <a:rPr lang="en-IN" sz="1800" b="1" dirty="0">
                          <a:solidFill>
                            <a:srgbClr val="C00000"/>
                          </a:solidFill>
                          <a:latin typeface="Arial" pitchFamily="34" charset="0"/>
                          <a:ea typeface="Times New Roman"/>
                          <a:cs typeface="Arial" pitchFamily="34" charset="0"/>
                        </a:rPr>
                        <a:t>Course Coordinator</a:t>
                      </a:r>
                      <a:r>
                        <a:rPr lang="en-IN" sz="1800" b="1" dirty="0" smtClean="0">
                          <a:solidFill>
                            <a:srgbClr val="C00000"/>
                          </a:solidFill>
                          <a:latin typeface="Arial" pitchFamily="34" charset="0"/>
                          <a:ea typeface="Times New Roman"/>
                          <a:cs typeface="Arial" pitchFamily="34" charset="0"/>
                        </a:rPr>
                        <a:t>/</a:t>
                      </a:r>
                    </a:p>
                    <a:p>
                      <a:pPr algn="ctr">
                        <a:lnSpc>
                          <a:spcPct val="115000"/>
                        </a:lnSpc>
                        <a:spcAft>
                          <a:spcPts val="0"/>
                        </a:spcAft>
                      </a:pPr>
                      <a:r>
                        <a:rPr lang="en-IN" sz="1800" b="1" dirty="0" smtClean="0">
                          <a:solidFill>
                            <a:srgbClr val="C00000"/>
                          </a:solidFill>
                          <a:latin typeface="Arial" pitchFamily="34" charset="0"/>
                          <a:ea typeface="Times New Roman"/>
                          <a:cs typeface="Arial" pitchFamily="34" charset="0"/>
                        </a:rPr>
                        <a:t>Organiser</a:t>
                      </a:r>
                      <a:endParaRPr lang="en-IN" sz="1800" dirty="0">
                        <a:solidFill>
                          <a:srgbClr val="C0000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a:lnSpc>
                          <a:spcPct val="115000"/>
                        </a:lnSpc>
                        <a:spcAft>
                          <a:spcPts val="0"/>
                        </a:spcAft>
                      </a:pPr>
                      <a:endParaRPr lang="en-IN" sz="1600">
                        <a:solidFill>
                          <a:srgbClr val="000000"/>
                        </a:solidFill>
                        <a:latin typeface="Calibri"/>
                        <a:ea typeface="Calibri"/>
                        <a:cs typeface="Mangal"/>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IN" sz="1800" b="1" dirty="0">
                          <a:solidFill>
                            <a:srgbClr val="C00000"/>
                          </a:solidFill>
                          <a:latin typeface="Arial" pitchFamily="34" charset="0"/>
                          <a:ea typeface="Times New Roman"/>
                          <a:cs typeface="Arial" pitchFamily="34" charset="0"/>
                        </a:rPr>
                        <a:t>Venue</a:t>
                      </a:r>
                      <a:endParaRPr lang="en-IN" sz="1800" dirty="0">
                        <a:solidFill>
                          <a:srgbClr val="C0000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11608">
                <a:tc gridSpan="6">
                  <a:txBody>
                    <a:bodyPr/>
                    <a:lstStyle/>
                    <a:p>
                      <a:pPr algn="ctr">
                        <a:lnSpc>
                          <a:spcPct val="115000"/>
                        </a:lnSpc>
                        <a:spcAft>
                          <a:spcPts val="0"/>
                        </a:spcAft>
                      </a:pPr>
                      <a:r>
                        <a:rPr lang="en-IN" sz="1800" b="1" dirty="0">
                          <a:solidFill>
                            <a:srgbClr val="00682F"/>
                          </a:solidFill>
                          <a:latin typeface="Arial" pitchFamily="34" charset="0"/>
                          <a:ea typeface="Times New Roman"/>
                          <a:cs typeface="Arial" pitchFamily="34" charset="0"/>
                        </a:rPr>
                        <a:t>1</a:t>
                      </a:r>
                      <a:r>
                        <a:rPr lang="en-IN" sz="1800" b="1" baseline="30000" dirty="0">
                          <a:solidFill>
                            <a:srgbClr val="00682F"/>
                          </a:solidFill>
                          <a:latin typeface="Arial" pitchFamily="34" charset="0"/>
                          <a:ea typeface="Times New Roman"/>
                          <a:cs typeface="Arial" pitchFamily="34" charset="0"/>
                        </a:rPr>
                        <a:t>st</a:t>
                      </a:r>
                      <a:r>
                        <a:rPr lang="en-IN" sz="1800" b="1" dirty="0">
                          <a:solidFill>
                            <a:srgbClr val="00682F"/>
                          </a:solidFill>
                          <a:latin typeface="Arial" pitchFamily="34" charset="0"/>
                          <a:ea typeface="Times New Roman"/>
                          <a:cs typeface="Arial" pitchFamily="34" charset="0"/>
                        </a:rPr>
                        <a:t> Quarter (April – June, 2017)</a:t>
                      </a:r>
                      <a:endParaRPr lang="en-IN" sz="1800" dirty="0">
                        <a:solidFill>
                          <a:srgbClr val="00682F"/>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tc hMerge="1">
                  <a:txBody>
                    <a:bodyPr/>
                    <a:lstStyle/>
                    <a:p>
                      <a:endParaRPr lang="en-US"/>
                    </a:p>
                  </a:txBody>
                  <a:tcPr/>
                </a:tc>
                <a:tc hMerge="1">
                  <a:txBody>
                    <a:bodyPr/>
                    <a:lstStyle/>
                    <a:p>
                      <a:endParaRPr lang="en-US"/>
                    </a:p>
                  </a:txBody>
                  <a:tcPr/>
                </a:tc>
                <a:tc hMerge="1">
                  <a:txBody>
                    <a:bodyPr/>
                    <a:lstStyle/>
                    <a:p>
                      <a:endParaRPr lang="en-IN"/>
                    </a:p>
                  </a:txBody>
                  <a:tcPr/>
                </a:tc>
                <a:tc hMerge="1">
                  <a:txBody>
                    <a:bodyPr/>
                    <a:lstStyle/>
                    <a:p>
                      <a:endParaRPr lang="en-US"/>
                    </a:p>
                  </a:txBody>
                  <a:tcPr/>
                </a:tc>
                <a:extLst>
                  <a:ext uri="{0D108BD9-81ED-4DB2-BD59-A6C34878D82A}">
                    <a16:rowId xmlns:a16="http://schemas.microsoft.com/office/drawing/2014/main" val="10001"/>
                  </a:ext>
                </a:extLst>
              </a:tr>
              <a:tr h="129515">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1</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Basics of Hydrology</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May 01-05,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a:solidFill>
                            <a:srgbClr val="0070C0"/>
                          </a:solidFill>
                          <a:latin typeface="Arial" pitchFamily="34" charset="0"/>
                          <a:ea typeface="Times New Roman"/>
                          <a:cs typeface="Arial" pitchFamily="34" charset="0"/>
                        </a:rPr>
                        <a:t>NIH</a:t>
                      </a:r>
                      <a:endParaRPr lang="en-IN" sz="1800" b="1">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a:solidFill>
                            <a:srgbClr val="0070C0"/>
                          </a:solidFill>
                          <a:latin typeface="Arial" pitchFamily="34" charset="0"/>
                          <a:ea typeface="Times New Roman"/>
                          <a:cs typeface="Arial" pitchFamily="34" charset="0"/>
                        </a:rPr>
                        <a:t>NIH, </a:t>
                      </a:r>
                      <a:r>
                        <a:rPr lang="en-IN" sz="1800" b="1" dirty="0" err="1">
                          <a:solidFill>
                            <a:srgbClr val="0070C0"/>
                          </a:solidFill>
                          <a:latin typeface="Arial" pitchFamily="34" charset="0"/>
                          <a:ea typeface="Times New Roman"/>
                          <a:cs typeface="Arial" pitchFamily="34" charset="0"/>
                        </a:rPr>
                        <a:t>Roorkee</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2</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E-SWIS – Data entry and Excel</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May 15-19,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RD </a:t>
                      </a:r>
                      <a:r>
                        <a:rPr lang="en-IN" sz="1800" b="1" dirty="0" err="1">
                          <a:solidFill>
                            <a:srgbClr val="0070C0"/>
                          </a:solidFill>
                          <a:latin typeface="Arial" pitchFamily="34" charset="0"/>
                          <a:ea typeface="Times New Roman"/>
                          <a:cs typeface="Arial" pitchFamily="34" charset="0"/>
                        </a:rPr>
                        <a:t>Dte</a:t>
                      </a:r>
                      <a:r>
                        <a:rPr lang="en-IN" sz="1800" b="1" dirty="0">
                          <a:solidFill>
                            <a:srgbClr val="0070C0"/>
                          </a:solidFill>
                          <a:latin typeface="Arial" pitchFamily="34" charset="0"/>
                          <a:ea typeface="Times New Roman"/>
                          <a:cs typeface="Arial" pitchFamily="34" charset="0"/>
                        </a:rPr>
                        <a:t>, CWC / NIH</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a:solidFill>
                            <a:srgbClr val="0070C0"/>
                          </a:solidFill>
                          <a:latin typeface="Arial" pitchFamily="34" charset="0"/>
                          <a:ea typeface="Times New Roman"/>
                          <a:cs typeface="Arial" pitchFamily="34" charset="0"/>
                        </a:rPr>
                        <a:t>New Delhi</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21380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3</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err="1">
                          <a:solidFill>
                            <a:srgbClr val="0070C0"/>
                          </a:solidFill>
                          <a:latin typeface="Arial" pitchFamily="34" charset="0"/>
                          <a:ea typeface="Times New Roman"/>
                          <a:cs typeface="Arial" pitchFamily="34" charset="0"/>
                        </a:rPr>
                        <a:t>Riverware</a:t>
                      </a:r>
                      <a:r>
                        <a:rPr lang="en-IN" sz="1800" b="1" dirty="0">
                          <a:solidFill>
                            <a:srgbClr val="0070C0"/>
                          </a:solidFill>
                          <a:latin typeface="Arial" pitchFamily="34" charset="0"/>
                          <a:ea typeface="Times New Roman"/>
                          <a:cs typeface="Arial" pitchFamily="34" charset="0"/>
                        </a:rPr>
                        <a:t> Training</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May 15-19,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World Bank</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err="1">
                          <a:solidFill>
                            <a:srgbClr val="0070C0"/>
                          </a:solidFill>
                          <a:latin typeface="Arial" pitchFamily="34" charset="0"/>
                          <a:ea typeface="Times New Roman"/>
                          <a:cs typeface="Arial" pitchFamily="34" charset="0"/>
                        </a:rPr>
                        <a:t>Lucknow</a:t>
                      </a:r>
                      <a:r>
                        <a:rPr lang="en-IN" sz="1800" b="1" dirty="0" smtClean="0">
                          <a:solidFill>
                            <a:srgbClr val="0070C0"/>
                          </a:solidFill>
                          <a:latin typeface="Arial" pitchFamily="34" charset="0"/>
                          <a:ea typeface="Times New Roman"/>
                          <a:cs typeface="Arial" pitchFamily="34" charset="0"/>
                        </a:rPr>
                        <a:t>/</a:t>
                      </a:r>
                    </a:p>
                    <a:p>
                      <a:pPr algn="ctr">
                        <a:lnSpc>
                          <a:spcPct val="115000"/>
                        </a:lnSpc>
                        <a:spcAft>
                          <a:spcPts val="0"/>
                        </a:spcAft>
                      </a:pPr>
                      <a:r>
                        <a:rPr lang="en-IN" sz="1800" b="1" dirty="0" err="1" smtClean="0">
                          <a:solidFill>
                            <a:srgbClr val="0070C0"/>
                          </a:solidFill>
                          <a:latin typeface="Arial" pitchFamily="34" charset="0"/>
                          <a:ea typeface="Times New Roman"/>
                          <a:cs typeface="Arial" pitchFamily="34" charset="0"/>
                        </a:rPr>
                        <a:t>Jaipur</a:t>
                      </a:r>
                      <a:r>
                        <a:rPr lang="en-IN" sz="1800" b="1" dirty="0">
                          <a:solidFill>
                            <a:srgbClr val="0070C0"/>
                          </a:solidFill>
                          <a:latin typeface="Arial" pitchFamily="34" charset="0"/>
                          <a:ea typeface="Times New Roman"/>
                          <a:cs typeface="Arial" pitchFamily="34" charset="0"/>
                        </a:rPr>
                        <a:t>/ Chandigarh</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4</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Flood Forecasting Modelling 1D</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June 5-9,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NIH / DHI</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a:solidFill>
                            <a:srgbClr val="0070C0"/>
                          </a:solidFill>
                          <a:latin typeface="Arial" pitchFamily="34" charset="0"/>
                          <a:ea typeface="Times New Roman"/>
                          <a:cs typeface="Arial" pitchFamily="34" charset="0"/>
                        </a:rPr>
                        <a:t>NWA, </a:t>
                      </a:r>
                      <a:r>
                        <a:rPr lang="en-IN" sz="1800" b="1" dirty="0" err="1">
                          <a:solidFill>
                            <a:srgbClr val="0070C0"/>
                          </a:solidFill>
                          <a:latin typeface="Arial" pitchFamily="34" charset="0"/>
                          <a:ea typeface="Times New Roman"/>
                          <a:cs typeface="Arial" pitchFamily="34" charset="0"/>
                        </a:rPr>
                        <a:t>Pune</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5</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Network design and Instrumentation</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June 12-16,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CWPRS/NIH</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err="1">
                          <a:solidFill>
                            <a:srgbClr val="0070C0"/>
                          </a:solidFill>
                          <a:latin typeface="Arial" pitchFamily="34" charset="0"/>
                          <a:ea typeface="Times New Roman"/>
                          <a:cs typeface="Arial" pitchFamily="34" charset="0"/>
                        </a:rPr>
                        <a:t>Pune</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6</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Remote Sensing and GIS applications in Water resources </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June 19-23, 2017</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a:txBody>
                    <a:bodyPr/>
                    <a:lstStyle/>
                    <a:p>
                      <a:pPr>
                        <a:lnSpc>
                          <a:spcPct val="115000"/>
                        </a:lnSpc>
                        <a:spcAft>
                          <a:spcPts val="0"/>
                        </a:spcAft>
                      </a:pPr>
                      <a:r>
                        <a:rPr lang="en-IN" sz="1800" b="1" dirty="0">
                          <a:solidFill>
                            <a:srgbClr val="0070C0"/>
                          </a:solidFill>
                          <a:latin typeface="Arial" pitchFamily="34" charset="0"/>
                          <a:ea typeface="Times New Roman"/>
                          <a:cs typeface="Arial" pitchFamily="34" charset="0"/>
                        </a:rPr>
                        <a:t>NRSC/NIH</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IN" sz="1800" b="1" dirty="0">
                          <a:solidFill>
                            <a:srgbClr val="0070C0"/>
                          </a:solidFill>
                          <a:latin typeface="Arial" pitchFamily="34" charset="0"/>
                          <a:ea typeface="Times New Roman"/>
                          <a:cs typeface="Arial" pitchFamily="34" charset="0"/>
                        </a:rPr>
                        <a:t>Hyderabad</a:t>
                      </a:r>
                      <a:endParaRPr lang="en-IN" sz="1800" b="1" dirty="0">
                        <a:solidFill>
                          <a:srgbClr val="0070C0"/>
                        </a:solidFill>
                        <a:latin typeface="Arial" pitchFamily="34" charset="0"/>
                        <a:ea typeface="Calibri"/>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bl>
          </a:graphicData>
        </a:graphic>
      </p:graphicFrame>
      <p:sp>
        <p:nvSpPr>
          <p:cNvPr id="4" name="Rectangle 2"/>
          <p:cNvSpPr txBox="1">
            <a:spLocks noChangeArrowheads="1"/>
          </p:cNvSpPr>
          <p:nvPr/>
        </p:nvSpPr>
        <p:spPr>
          <a:xfrm>
            <a:off x="0" y="0"/>
            <a:ext cx="9144000" cy="7858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24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TRAINING CALENDER UNDER NATIONAL HYDROLOGY PROJECT FOR YEAR 2017-18</a:t>
            </a:r>
            <a:endParaRPr lang="en-US" sz="24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38" y="857250"/>
          <a:ext cx="8929781" cy="5622425"/>
        </p:xfrm>
        <a:graphic>
          <a:graphicData uri="http://schemas.openxmlformats.org/drawingml/2006/table">
            <a:tbl>
              <a:tblPr/>
              <a:tblGrid>
                <a:gridCol w="478808">
                  <a:extLst>
                    <a:ext uri="{9D8B030D-6E8A-4147-A177-3AD203B41FA5}">
                      <a16:colId xmlns:a16="http://schemas.microsoft.com/office/drawing/2014/main" val="20000"/>
                    </a:ext>
                  </a:extLst>
                </a:gridCol>
                <a:gridCol w="3904058">
                  <a:extLst>
                    <a:ext uri="{9D8B030D-6E8A-4147-A177-3AD203B41FA5}">
                      <a16:colId xmlns:a16="http://schemas.microsoft.com/office/drawing/2014/main" val="20001"/>
                    </a:ext>
                  </a:extLst>
                </a:gridCol>
                <a:gridCol w="1332174">
                  <a:extLst>
                    <a:ext uri="{9D8B030D-6E8A-4147-A177-3AD203B41FA5}">
                      <a16:colId xmlns:a16="http://schemas.microsoft.com/office/drawing/2014/main" val="20002"/>
                    </a:ext>
                  </a:extLst>
                </a:gridCol>
                <a:gridCol w="2104238">
                  <a:extLst>
                    <a:ext uri="{9D8B030D-6E8A-4147-A177-3AD203B41FA5}">
                      <a16:colId xmlns:a16="http://schemas.microsoft.com/office/drawing/2014/main" val="20003"/>
                    </a:ext>
                  </a:extLst>
                </a:gridCol>
                <a:gridCol w="1110503">
                  <a:extLst>
                    <a:ext uri="{9D8B030D-6E8A-4147-A177-3AD203B41FA5}">
                      <a16:colId xmlns:a16="http://schemas.microsoft.com/office/drawing/2014/main" val="20004"/>
                    </a:ext>
                  </a:extLst>
                </a:gridCol>
              </a:tblGrid>
              <a:tr h="488614">
                <a:tc>
                  <a:txBody>
                    <a:bodyPr/>
                    <a:lstStyle/>
                    <a:p>
                      <a:pPr marL="0" algn="ctr" rtl="0" eaLnBrk="1" latinLnBrk="0" hangingPunct="1">
                        <a:lnSpc>
                          <a:spcPct val="115000"/>
                        </a:lnSpc>
                        <a:spcAft>
                          <a:spcPts val="0"/>
                        </a:spcAft>
                      </a:pPr>
                      <a:r>
                        <a:rPr kumimoji="0" lang="en-IN" sz="1400" b="1" kern="1200" dirty="0">
                          <a:solidFill>
                            <a:srgbClr val="C00000"/>
                          </a:solidFill>
                          <a:latin typeface="Arial" pitchFamily="34" charset="0"/>
                          <a:ea typeface="Times New Roman"/>
                          <a:cs typeface="Arial" pitchFamily="34" charset="0"/>
                        </a:rPr>
                        <a:t>Sl. No.</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400" b="1" kern="1200" dirty="0">
                          <a:solidFill>
                            <a:srgbClr val="C00000"/>
                          </a:solidFill>
                          <a:latin typeface="Arial" pitchFamily="34" charset="0"/>
                          <a:ea typeface="Times New Roman"/>
                          <a:cs typeface="Arial" pitchFamily="34" charset="0"/>
                        </a:rPr>
                        <a:t>Title of the Training Course</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400" b="1" kern="1200" dirty="0">
                          <a:solidFill>
                            <a:srgbClr val="C00000"/>
                          </a:solidFill>
                          <a:latin typeface="Arial" pitchFamily="34" charset="0"/>
                          <a:ea typeface="Times New Roman"/>
                          <a:cs typeface="Arial" pitchFamily="34" charset="0"/>
                        </a:rPr>
                        <a:t>Duration&amp; Tentative dates</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400" b="1" kern="1200" dirty="0">
                          <a:solidFill>
                            <a:srgbClr val="C00000"/>
                          </a:solidFill>
                          <a:latin typeface="Arial" pitchFamily="34" charset="0"/>
                          <a:ea typeface="Times New Roman"/>
                          <a:cs typeface="Arial" pitchFamily="34" charset="0"/>
                        </a:rPr>
                        <a:t>Course Coordinator/Organiser</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400" b="1" kern="1200" dirty="0">
                          <a:solidFill>
                            <a:srgbClr val="C00000"/>
                          </a:solidFill>
                          <a:latin typeface="Arial" pitchFamily="34" charset="0"/>
                          <a:ea typeface="Times New Roman"/>
                          <a:cs typeface="Arial" pitchFamily="34" charset="0"/>
                        </a:rPr>
                        <a:t>Venue</a:t>
                      </a:r>
                    </a:p>
                  </a:txBody>
                  <a:tcPr marL="22649" marR="22649" marT="0" marB="0">
                    <a:solidFill>
                      <a:schemeClr val="accent5">
                        <a:lumMod val="20000"/>
                        <a:lumOff val="80000"/>
                      </a:schemeClr>
                    </a:solidFill>
                  </a:tcPr>
                </a:tc>
                <a:extLst>
                  <a:ext uri="{0D108BD9-81ED-4DB2-BD59-A6C34878D82A}">
                    <a16:rowId xmlns:a16="http://schemas.microsoft.com/office/drawing/2014/main" val="10000"/>
                  </a:ext>
                </a:extLst>
              </a:tr>
              <a:tr h="245166">
                <a:tc gridSpan="5">
                  <a:txBody>
                    <a:bodyPr/>
                    <a:lstStyle/>
                    <a:p>
                      <a:pPr marL="0" algn="ctr" rtl="0" eaLnBrk="1" latinLnBrk="0" hangingPunct="1">
                        <a:lnSpc>
                          <a:spcPct val="115000"/>
                        </a:lnSpc>
                        <a:spcAft>
                          <a:spcPts val="0"/>
                        </a:spcAft>
                      </a:pPr>
                      <a:r>
                        <a:rPr kumimoji="0" lang="en-IN" sz="1400" b="1" kern="1200" dirty="0">
                          <a:solidFill>
                            <a:srgbClr val="00682F"/>
                          </a:solidFill>
                          <a:latin typeface="Arial" pitchFamily="34" charset="0"/>
                          <a:ea typeface="Times New Roman"/>
                          <a:cs typeface="Arial" pitchFamily="34" charset="0"/>
                        </a:rPr>
                        <a:t>2nd Quarter (Jul – Aug., 2017)</a:t>
                      </a:r>
                    </a:p>
                  </a:txBody>
                  <a:tcPr marL="22649" marR="22649" marT="0" marB="0">
                    <a:solidFill>
                      <a:schemeClr val="accent4">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US"/>
                    </a:p>
                  </a:txBody>
                  <a:tcPr/>
                </a:tc>
                <a:tc hMerge="1">
                  <a:txBody>
                    <a:bodyPr/>
                    <a:lstStyle/>
                    <a:p>
                      <a:endParaRPr lang="en-IN"/>
                    </a:p>
                  </a:txBody>
                  <a:tcPr/>
                </a:tc>
                <a:extLst>
                  <a:ext uri="{0D108BD9-81ED-4DB2-BD59-A6C34878D82A}">
                    <a16:rowId xmlns:a16="http://schemas.microsoft.com/office/drawing/2014/main" val="10001"/>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River Basin Modelling</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July 10-14,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Chennai</a:t>
                      </a:r>
                    </a:p>
                  </a:txBody>
                  <a:tcPr marL="22649" marR="22649" marT="0" marB="0">
                    <a:solidFill>
                      <a:schemeClr val="accent4">
                        <a:lumMod val="20000"/>
                        <a:lumOff val="80000"/>
                      </a:schemeClr>
                    </a:solidFill>
                  </a:tcPr>
                </a:tc>
                <a:extLst>
                  <a:ext uri="{0D108BD9-81ED-4DB2-BD59-A6C34878D82A}">
                    <a16:rowId xmlns:a16="http://schemas.microsoft.com/office/drawing/2014/main" val="10002"/>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8</a:t>
                      </a:r>
                    </a:p>
                  </a:txBody>
                  <a:tcPr marL="22649" marR="22649" marT="0" marB="0">
                    <a:solidFill>
                      <a:schemeClr val="accent4">
                        <a:lumMod val="20000"/>
                        <a:lumOff val="80000"/>
                      </a:schemeClr>
                    </a:solidFill>
                  </a:tcPr>
                </a:tc>
                <a:tc>
                  <a:txBody>
                    <a:bodyPr/>
                    <a:lstStyle/>
                    <a:p>
                      <a:pPr marL="0" indent="889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Open Data Sources: Introduction and Spatiotemporal Analysis</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July 24-26,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Dr. D S </a:t>
                      </a:r>
                      <a:r>
                        <a:rPr kumimoji="0" lang="en-IN" sz="1400" b="1" kern="1200" dirty="0" err="1">
                          <a:solidFill>
                            <a:srgbClr val="0070C0"/>
                          </a:solidFill>
                          <a:latin typeface="Arial" pitchFamily="34" charset="0"/>
                          <a:ea typeface="Times New Roman"/>
                          <a:cs typeface="Arial" pitchFamily="34" charset="0"/>
                        </a:rPr>
                        <a:t>Arya</a:t>
                      </a:r>
                      <a:r>
                        <a:rPr kumimoji="0" lang="en-IN" sz="1400" b="1" kern="1200" dirty="0">
                          <a:solidFill>
                            <a:srgbClr val="0070C0"/>
                          </a:solidFill>
                          <a:latin typeface="Arial" pitchFamily="34" charset="0"/>
                          <a:ea typeface="Times New Roman"/>
                          <a:cs typeface="Arial" pitchFamily="34" charset="0"/>
                        </a:rPr>
                        <a:t> / 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IIT, </a:t>
                      </a:r>
                      <a:r>
                        <a:rPr kumimoji="0" lang="en-IN" sz="1400" b="1" kern="1200" dirty="0" err="1">
                          <a:solidFill>
                            <a:srgbClr val="0070C0"/>
                          </a:solidFill>
                          <a:latin typeface="Arial" pitchFamily="34" charset="0"/>
                          <a:ea typeface="Times New Roman"/>
                          <a:cs typeface="Arial" pitchFamily="34" charset="0"/>
                        </a:rPr>
                        <a:t>Roorkee</a:t>
                      </a:r>
                      <a:endParaRPr kumimoji="0" lang="en-IN" sz="14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3"/>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9</a:t>
                      </a:r>
                    </a:p>
                  </a:txBody>
                  <a:tcPr marL="22649" marR="22649" marT="0" marB="0">
                    <a:solidFill>
                      <a:schemeClr val="accent4">
                        <a:lumMod val="20000"/>
                        <a:lumOff val="80000"/>
                      </a:schemeClr>
                    </a:solidFill>
                  </a:tcPr>
                </a:tc>
                <a:tc>
                  <a:txBody>
                    <a:bodyPr/>
                    <a:lstStyle/>
                    <a:p>
                      <a:pPr marL="0" indent="889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Water Quality Basics and Measurements</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July 24-26,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Belgaum</a:t>
                      </a:r>
                    </a:p>
                  </a:txBody>
                  <a:tcPr marL="22649" marR="22649" marT="0" marB="0">
                    <a:solidFill>
                      <a:schemeClr val="accent4">
                        <a:lumMod val="20000"/>
                        <a:lumOff val="80000"/>
                      </a:schemeClr>
                    </a:solidFill>
                  </a:tcPr>
                </a:tc>
                <a:extLst>
                  <a:ext uri="{0D108BD9-81ED-4DB2-BD59-A6C34878D82A}">
                    <a16:rowId xmlns:a16="http://schemas.microsoft.com/office/drawing/2014/main" val="10004"/>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10</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E-SWIS – Data entry and Excel</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Aug. 7-11,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RD </a:t>
                      </a:r>
                      <a:r>
                        <a:rPr kumimoji="0" lang="en-IN" sz="1400" b="1" kern="1200" dirty="0" err="1">
                          <a:solidFill>
                            <a:srgbClr val="0070C0"/>
                          </a:solidFill>
                          <a:latin typeface="Arial" pitchFamily="34" charset="0"/>
                          <a:ea typeface="Times New Roman"/>
                          <a:cs typeface="Arial" pitchFamily="34" charset="0"/>
                        </a:rPr>
                        <a:t>Dte</a:t>
                      </a:r>
                      <a:r>
                        <a:rPr kumimoji="0" lang="en-IN" sz="1400" b="1" kern="1200" dirty="0">
                          <a:solidFill>
                            <a:srgbClr val="0070C0"/>
                          </a:solidFill>
                          <a:latin typeface="Arial" pitchFamily="34" charset="0"/>
                          <a:ea typeface="Times New Roman"/>
                          <a:cs typeface="Arial" pitchFamily="34" charset="0"/>
                        </a:rPr>
                        <a:t>, CWC / 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NERIWALM, </a:t>
                      </a:r>
                      <a:r>
                        <a:rPr kumimoji="0" lang="en-IN" sz="1400" b="1" kern="1200" dirty="0" err="1">
                          <a:solidFill>
                            <a:srgbClr val="0070C0"/>
                          </a:solidFill>
                          <a:latin typeface="Arial" pitchFamily="34" charset="0"/>
                          <a:ea typeface="Times New Roman"/>
                          <a:cs typeface="Arial" pitchFamily="34" charset="0"/>
                        </a:rPr>
                        <a:t>Tezpur</a:t>
                      </a:r>
                      <a:endParaRPr kumimoji="0" lang="en-IN" sz="14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5"/>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11</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Ground water hydrology</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Aug. 21-25,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NIH / CGWB</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RGI, Raipur</a:t>
                      </a:r>
                    </a:p>
                  </a:txBody>
                  <a:tcPr marL="22649" marR="22649" marT="0" marB="0">
                    <a:solidFill>
                      <a:schemeClr val="accent4">
                        <a:lumMod val="20000"/>
                        <a:lumOff val="80000"/>
                      </a:schemeClr>
                    </a:solidFill>
                  </a:tcPr>
                </a:tc>
                <a:extLst>
                  <a:ext uri="{0D108BD9-81ED-4DB2-BD59-A6C34878D82A}">
                    <a16:rowId xmlns:a16="http://schemas.microsoft.com/office/drawing/2014/main" val="10006"/>
                  </a:ext>
                </a:extLst>
              </a:tr>
              <a:tr h="781133">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12</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Network design and Instrumentation</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Aug. 28-Sept.01,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CWPRS/NIH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err="1">
                          <a:solidFill>
                            <a:srgbClr val="0070C0"/>
                          </a:solidFill>
                          <a:latin typeface="Arial" pitchFamily="34" charset="0"/>
                          <a:ea typeface="Times New Roman"/>
                          <a:cs typeface="Arial" pitchFamily="34" charset="0"/>
                        </a:rPr>
                        <a:t>Pune</a:t>
                      </a:r>
                      <a:endParaRPr kumimoji="0" lang="en-IN" sz="14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7"/>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13</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Flood Forecasting Modelling 1D (HEC RAS)</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Sept. 4-8,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err="1">
                          <a:solidFill>
                            <a:srgbClr val="0070C0"/>
                          </a:solidFill>
                          <a:latin typeface="Arial" pitchFamily="34" charset="0"/>
                          <a:ea typeface="Times New Roman"/>
                          <a:cs typeface="Arial" pitchFamily="34" charset="0"/>
                        </a:rPr>
                        <a:t>Lucknow</a:t>
                      </a:r>
                      <a:r>
                        <a:rPr kumimoji="0" lang="en-IN" sz="1400" b="1" kern="1200" dirty="0">
                          <a:solidFill>
                            <a:srgbClr val="0070C0"/>
                          </a:solidFill>
                          <a:latin typeface="Arial" pitchFamily="34" charset="0"/>
                          <a:ea typeface="Times New Roman"/>
                          <a:cs typeface="Arial" pitchFamily="34" charset="0"/>
                        </a:rPr>
                        <a:t> / Patna</a:t>
                      </a:r>
                    </a:p>
                  </a:txBody>
                  <a:tcPr marL="22649" marR="22649" marT="0" marB="0">
                    <a:solidFill>
                      <a:schemeClr val="accent4">
                        <a:lumMod val="20000"/>
                        <a:lumOff val="80000"/>
                      </a:schemeClr>
                    </a:solidFill>
                  </a:tcPr>
                </a:tc>
                <a:extLst>
                  <a:ext uri="{0D108BD9-81ED-4DB2-BD59-A6C34878D82A}">
                    <a16:rowId xmlns:a16="http://schemas.microsoft.com/office/drawing/2014/main" val="10008"/>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14</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Remote Sensing and GIS applications in Water resources </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a:solidFill>
                            <a:srgbClr val="0070C0"/>
                          </a:solidFill>
                          <a:latin typeface="Arial" pitchFamily="34" charset="0"/>
                          <a:ea typeface="Times New Roman"/>
                          <a:cs typeface="Arial" pitchFamily="34" charset="0"/>
                        </a:rPr>
                        <a:t>Sept. 11-15,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NRSC/ IIRS/NIH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err="1">
                          <a:solidFill>
                            <a:srgbClr val="0070C0"/>
                          </a:solidFill>
                          <a:latin typeface="Arial" pitchFamily="34" charset="0"/>
                          <a:ea typeface="Times New Roman"/>
                          <a:cs typeface="Arial" pitchFamily="34" charset="0"/>
                        </a:rPr>
                        <a:t>Dehradun</a:t>
                      </a:r>
                      <a:endParaRPr kumimoji="0" lang="en-IN" sz="14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9"/>
                  </a:ext>
                </a:extLst>
              </a:tr>
              <a:tr h="513150">
                <a:tc>
                  <a:txBody>
                    <a:bodyPr/>
                    <a:lstStyle/>
                    <a:p>
                      <a:pPr marL="0" algn="l" rtl="0" eaLnBrk="1" latinLnBrk="0" hangingPunct="1">
                        <a:lnSpc>
                          <a:spcPct val="115000"/>
                        </a:lnSpc>
                        <a:spcAft>
                          <a:spcPts val="0"/>
                        </a:spcAft>
                      </a:pPr>
                      <a:r>
                        <a:rPr kumimoji="0" lang="en-IN" sz="1400" kern="1200" dirty="0">
                          <a:solidFill>
                            <a:srgbClr val="FF0000"/>
                          </a:solidFill>
                          <a:latin typeface="Arial" pitchFamily="34" charset="0"/>
                          <a:ea typeface="Times New Roman"/>
                          <a:cs typeface="Arial" pitchFamily="34" charset="0"/>
                        </a:rPr>
                        <a:t>15</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Irrigation Benchmarking</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a:solidFill>
                            <a:srgbClr val="0070C0"/>
                          </a:solidFill>
                          <a:latin typeface="Arial" pitchFamily="34" charset="0"/>
                          <a:ea typeface="Times New Roman"/>
                          <a:cs typeface="Arial" pitchFamily="34" charset="0"/>
                        </a:rPr>
                        <a:t>Sept. 18-20,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NWA/ NIH </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400" b="1" kern="1200" dirty="0">
                          <a:solidFill>
                            <a:srgbClr val="0070C0"/>
                          </a:solidFill>
                          <a:latin typeface="Arial" pitchFamily="34" charset="0"/>
                          <a:ea typeface="Times New Roman"/>
                          <a:cs typeface="Arial" pitchFamily="34" charset="0"/>
                        </a:rPr>
                        <a:t>NWA, </a:t>
                      </a:r>
                      <a:r>
                        <a:rPr kumimoji="0" lang="en-IN" sz="1400" b="1" kern="1200" dirty="0" err="1">
                          <a:solidFill>
                            <a:srgbClr val="0070C0"/>
                          </a:solidFill>
                          <a:latin typeface="Arial" pitchFamily="34" charset="0"/>
                          <a:ea typeface="Times New Roman"/>
                          <a:cs typeface="Arial" pitchFamily="34" charset="0"/>
                        </a:rPr>
                        <a:t>Pune</a:t>
                      </a:r>
                      <a:endParaRPr kumimoji="0" lang="en-IN" sz="14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10"/>
                  </a:ext>
                </a:extLst>
              </a:tr>
            </a:tbl>
          </a:graphicData>
        </a:graphic>
      </p:graphicFrame>
      <p:sp>
        <p:nvSpPr>
          <p:cNvPr id="6" name="Rectangle 2"/>
          <p:cNvSpPr txBox="1">
            <a:spLocks noChangeArrowheads="1"/>
          </p:cNvSpPr>
          <p:nvPr/>
        </p:nvSpPr>
        <p:spPr>
          <a:xfrm>
            <a:off x="0" y="0"/>
            <a:ext cx="9144000" cy="7858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20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TRAINING CALENDER UNDER NATIONAL HYDROLOGY PROJECT FOR YEAR 2017-18 (Contd..)</a:t>
            </a:r>
            <a:endParaRPr lang="en-US" sz="20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75" y="928688"/>
          <a:ext cx="8858311" cy="5993892"/>
        </p:xfrm>
        <a:graphic>
          <a:graphicData uri="http://schemas.openxmlformats.org/drawingml/2006/table">
            <a:tbl>
              <a:tblPr/>
              <a:tblGrid>
                <a:gridCol w="474946">
                  <a:extLst>
                    <a:ext uri="{9D8B030D-6E8A-4147-A177-3AD203B41FA5}">
                      <a16:colId xmlns:a16="http://schemas.microsoft.com/office/drawing/2014/main" val="20000"/>
                    </a:ext>
                  </a:extLst>
                </a:gridCol>
                <a:gridCol w="3597019">
                  <a:extLst>
                    <a:ext uri="{9D8B030D-6E8A-4147-A177-3AD203B41FA5}">
                      <a16:colId xmlns:a16="http://schemas.microsoft.com/office/drawing/2014/main" val="20001"/>
                    </a:ext>
                  </a:extLst>
                </a:gridCol>
                <a:gridCol w="1285884">
                  <a:extLst>
                    <a:ext uri="{9D8B030D-6E8A-4147-A177-3AD203B41FA5}">
                      <a16:colId xmlns:a16="http://schemas.microsoft.com/office/drawing/2014/main" val="20002"/>
                    </a:ext>
                  </a:extLst>
                </a:gridCol>
                <a:gridCol w="2143140">
                  <a:extLst>
                    <a:ext uri="{9D8B030D-6E8A-4147-A177-3AD203B41FA5}">
                      <a16:colId xmlns:a16="http://schemas.microsoft.com/office/drawing/2014/main" val="20003"/>
                    </a:ext>
                  </a:extLst>
                </a:gridCol>
                <a:gridCol w="1357322">
                  <a:extLst>
                    <a:ext uri="{9D8B030D-6E8A-4147-A177-3AD203B41FA5}">
                      <a16:colId xmlns:a16="http://schemas.microsoft.com/office/drawing/2014/main" val="20004"/>
                    </a:ext>
                  </a:extLst>
                </a:gridCol>
              </a:tblGrid>
              <a:tr h="158042">
                <a:tc>
                  <a:txBody>
                    <a:bodyPr/>
                    <a:lstStyle/>
                    <a:p>
                      <a:pPr marL="0" algn="ctr" rtl="0" eaLnBrk="1" latinLnBrk="0" hangingPunct="1">
                        <a:lnSpc>
                          <a:spcPct val="115000"/>
                        </a:lnSpc>
                        <a:spcAft>
                          <a:spcPts val="0"/>
                        </a:spcAft>
                      </a:pPr>
                      <a:r>
                        <a:rPr kumimoji="0" lang="en-IN" sz="1800" b="1" kern="1200" dirty="0">
                          <a:solidFill>
                            <a:srgbClr val="C00000"/>
                          </a:solidFill>
                          <a:latin typeface="Arial" pitchFamily="34" charset="0"/>
                          <a:ea typeface="Times New Roman"/>
                          <a:cs typeface="Arial" pitchFamily="34" charset="0"/>
                        </a:rPr>
                        <a:t>Sl. No.</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800" b="1" kern="1200" dirty="0">
                          <a:solidFill>
                            <a:srgbClr val="C00000"/>
                          </a:solidFill>
                          <a:latin typeface="Arial" pitchFamily="34" charset="0"/>
                          <a:ea typeface="Times New Roman"/>
                          <a:cs typeface="Arial" pitchFamily="34" charset="0"/>
                        </a:rPr>
                        <a:t>Title of the Training Course</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800" b="1" kern="1200" dirty="0">
                          <a:solidFill>
                            <a:srgbClr val="C00000"/>
                          </a:solidFill>
                          <a:latin typeface="Arial" pitchFamily="34" charset="0"/>
                          <a:ea typeface="Times New Roman"/>
                          <a:cs typeface="Arial" pitchFamily="34" charset="0"/>
                        </a:rPr>
                        <a:t>Duration&amp; Tentative dates</a:t>
                      </a: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800" b="1" kern="1200" dirty="0">
                          <a:solidFill>
                            <a:srgbClr val="C00000"/>
                          </a:solidFill>
                          <a:latin typeface="Arial" pitchFamily="34" charset="0"/>
                          <a:ea typeface="Times New Roman"/>
                          <a:cs typeface="Arial" pitchFamily="34" charset="0"/>
                        </a:rPr>
                        <a:t>Course Coordinator</a:t>
                      </a:r>
                      <a:r>
                        <a:rPr kumimoji="0" lang="en-IN" sz="1800" b="1" kern="1200" dirty="0" smtClean="0">
                          <a:solidFill>
                            <a:srgbClr val="C00000"/>
                          </a:solidFill>
                          <a:latin typeface="Arial" pitchFamily="34" charset="0"/>
                          <a:ea typeface="Times New Roman"/>
                          <a:cs typeface="Arial" pitchFamily="34" charset="0"/>
                        </a:rPr>
                        <a:t>/</a:t>
                      </a:r>
                    </a:p>
                    <a:p>
                      <a:pPr marL="0" algn="ctr" rtl="0" eaLnBrk="1" latinLnBrk="0" hangingPunct="1">
                        <a:lnSpc>
                          <a:spcPct val="115000"/>
                        </a:lnSpc>
                        <a:spcAft>
                          <a:spcPts val="0"/>
                        </a:spcAft>
                      </a:pPr>
                      <a:r>
                        <a:rPr kumimoji="0" lang="en-IN" sz="1800" b="1" kern="1200" dirty="0" smtClean="0">
                          <a:solidFill>
                            <a:srgbClr val="C00000"/>
                          </a:solidFill>
                          <a:latin typeface="Arial" pitchFamily="34" charset="0"/>
                          <a:ea typeface="Times New Roman"/>
                          <a:cs typeface="Arial" pitchFamily="34" charset="0"/>
                        </a:rPr>
                        <a:t>Organiser</a:t>
                      </a:r>
                      <a:endParaRPr kumimoji="0" lang="en-IN" sz="1800" b="1" kern="1200" dirty="0">
                        <a:solidFill>
                          <a:srgbClr val="C00000"/>
                        </a:solidFill>
                        <a:latin typeface="Arial" pitchFamily="34" charset="0"/>
                        <a:ea typeface="Times New Roman"/>
                        <a:cs typeface="Arial" pitchFamily="34" charset="0"/>
                      </a:endParaRPr>
                    </a:p>
                  </a:txBody>
                  <a:tcPr marL="22649" marR="22649" marT="0" marB="0">
                    <a:solidFill>
                      <a:schemeClr val="accent5">
                        <a:lumMod val="20000"/>
                        <a:lumOff val="80000"/>
                      </a:schemeClr>
                    </a:solidFill>
                  </a:tcPr>
                </a:tc>
                <a:tc>
                  <a:txBody>
                    <a:bodyPr/>
                    <a:lstStyle/>
                    <a:p>
                      <a:pPr marL="0" algn="ctr" rtl="0" eaLnBrk="1" latinLnBrk="0" hangingPunct="1">
                        <a:lnSpc>
                          <a:spcPct val="115000"/>
                        </a:lnSpc>
                        <a:spcAft>
                          <a:spcPts val="0"/>
                        </a:spcAft>
                      </a:pPr>
                      <a:r>
                        <a:rPr kumimoji="0" lang="en-IN" sz="1800" b="1" kern="1200" dirty="0">
                          <a:solidFill>
                            <a:srgbClr val="C00000"/>
                          </a:solidFill>
                          <a:latin typeface="Arial" pitchFamily="34" charset="0"/>
                          <a:ea typeface="Times New Roman"/>
                          <a:cs typeface="Arial" pitchFamily="34" charset="0"/>
                        </a:rPr>
                        <a:t>Venue</a:t>
                      </a:r>
                    </a:p>
                  </a:txBody>
                  <a:tcPr marL="22649" marR="22649" marT="0" marB="0">
                    <a:solidFill>
                      <a:schemeClr val="accent5">
                        <a:lumMod val="20000"/>
                        <a:lumOff val="80000"/>
                      </a:schemeClr>
                    </a:solidFill>
                  </a:tcPr>
                </a:tc>
                <a:extLst>
                  <a:ext uri="{0D108BD9-81ED-4DB2-BD59-A6C34878D82A}">
                    <a16:rowId xmlns:a16="http://schemas.microsoft.com/office/drawing/2014/main" val="10000"/>
                  </a:ext>
                </a:extLst>
              </a:tr>
              <a:tr h="106904">
                <a:tc gridSpan="5">
                  <a:txBody>
                    <a:bodyPr/>
                    <a:lstStyle/>
                    <a:p>
                      <a:pPr marL="0" algn="ctr" rtl="0" eaLnBrk="1" latinLnBrk="0" hangingPunct="1">
                        <a:lnSpc>
                          <a:spcPct val="115000"/>
                        </a:lnSpc>
                        <a:spcAft>
                          <a:spcPts val="0"/>
                        </a:spcAft>
                      </a:pPr>
                      <a:r>
                        <a:rPr kumimoji="0" lang="en-IN" sz="1800" b="1" kern="1200" dirty="0">
                          <a:solidFill>
                            <a:srgbClr val="00682F"/>
                          </a:solidFill>
                          <a:latin typeface="Arial" pitchFamily="34" charset="0"/>
                          <a:ea typeface="Times New Roman"/>
                          <a:cs typeface="Arial" pitchFamily="34" charset="0"/>
                        </a:rPr>
                        <a:t>3rd Quarter (Oct. – Dec., 2017)</a:t>
                      </a:r>
                    </a:p>
                  </a:txBody>
                  <a:tcPr marL="22649" marR="22649" marT="0" marB="0">
                    <a:solidFill>
                      <a:schemeClr val="accent4">
                        <a:lumMod val="20000"/>
                        <a:lumOff val="80000"/>
                      </a:schemeClr>
                    </a:solidFill>
                  </a:tcPr>
                </a:tc>
                <a:tc hMerge="1">
                  <a:txBody>
                    <a:bodyPr/>
                    <a:lstStyle/>
                    <a:p>
                      <a:endParaRPr lang="en-IN"/>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16</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River Basin Modelling </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Oct. 9-13,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a:solidFill>
                            <a:srgbClr val="0070C0"/>
                          </a:solidFill>
                          <a:latin typeface="Arial" pitchFamily="34" charset="0"/>
                          <a:ea typeface="Times New Roman"/>
                          <a:cs typeface="Arial" pitchFamily="34" charset="0"/>
                        </a:rPr>
                        <a:t>Bhopal</a:t>
                      </a:r>
                    </a:p>
                  </a:txBody>
                  <a:tcPr marL="22649" marR="22649" marT="0" marB="0">
                    <a:solidFill>
                      <a:schemeClr val="accent4">
                        <a:lumMod val="20000"/>
                        <a:lumOff val="80000"/>
                      </a:schemeClr>
                    </a:solidFill>
                  </a:tcPr>
                </a:tc>
                <a:extLst>
                  <a:ext uri="{0D108BD9-81ED-4DB2-BD59-A6C34878D82A}">
                    <a16:rowId xmlns:a16="http://schemas.microsoft.com/office/drawing/2014/main" val="10002"/>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17</a:t>
                      </a:r>
                    </a:p>
                  </a:txBody>
                  <a:tcPr marL="22649" marR="22649" marT="0" marB="0">
                    <a:solidFill>
                      <a:schemeClr val="accent4">
                        <a:lumMod val="20000"/>
                        <a:lumOff val="80000"/>
                      </a:schemeClr>
                    </a:solidFill>
                  </a:tcPr>
                </a:tc>
                <a:tc>
                  <a:txBody>
                    <a:bodyPr/>
                    <a:lstStyle/>
                    <a:p>
                      <a:pPr marL="0" indent="889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Water Quality Monitoring &amp; Assessment</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Oct. 23-25,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CPCB/NIH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a:solidFill>
                            <a:srgbClr val="0070C0"/>
                          </a:solidFill>
                          <a:latin typeface="Arial" pitchFamily="34" charset="0"/>
                          <a:ea typeface="Times New Roman"/>
                          <a:cs typeface="Arial" pitchFamily="34" charset="0"/>
                        </a:rPr>
                        <a:t>New Delhi</a:t>
                      </a:r>
                    </a:p>
                  </a:txBody>
                  <a:tcPr marL="22649" marR="22649" marT="0" marB="0">
                    <a:solidFill>
                      <a:schemeClr val="accent4">
                        <a:lumMod val="20000"/>
                        <a:lumOff val="80000"/>
                      </a:schemeClr>
                    </a:solidFill>
                  </a:tcPr>
                </a:tc>
                <a:extLst>
                  <a:ext uri="{0D108BD9-81ED-4DB2-BD59-A6C34878D82A}">
                    <a16:rowId xmlns:a16="http://schemas.microsoft.com/office/drawing/2014/main" val="10003"/>
                  </a:ext>
                </a:extLst>
              </a:tr>
              <a:tr h="21380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18</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E-SWIS – Data entry Refresher &amp; Secondary validation data process</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Nov. 6-10,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RD </a:t>
                      </a:r>
                      <a:r>
                        <a:rPr kumimoji="0" lang="en-IN" sz="1800" b="1" kern="1200" dirty="0" err="1">
                          <a:solidFill>
                            <a:srgbClr val="0070C0"/>
                          </a:solidFill>
                          <a:latin typeface="Arial" pitchFamily="34" charset="0"/>
                          <a:ea typeface="Times New Roman"/>
                          <a:cs typeface="Arial" pitchFamily="34" charset="0"/>
                        </a:rPr>
                        <a:t>Dte</a:t>
                      </a:r>
                      <a:r>
                        <a:rPr kumimoji="0" lang="en-IN" sz="1800" b="1" kern="1200" dirty="0">
                          <a:solidFill>
                            <a:srgbClr val="0070C0"/>
                          </a:solidFill>
                          <a:latin typeface="Arial" pitchFamily="34" charset="0"/>
                          <a:ea typeface="Times New Roman"/>
                          <a:cs typeface="Arial" pitchFamily="34" charset="0"/>
                        </a:rPr>
                        <a:t>, CWC</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NWA, </a:t>
                      </a:r>
                      <a:r>
                        <a:rPr kumimoji="0" lang="en-IN" sz="1800" b="1" kern="1200" dirty="0" err="1">
                          <a:solidFill>
                            <a:srgbClr val="0070C0"/>
                          </a:solidFill>
                          <a:latin typeface="Arial" pitchFamily="34" charset="0"/>
                          <a:ea typeface="Times New Roman"/>
                          <a:cs typeface="Arial" pitchFamily="34" charset="0"/>
                        </a:rPr>
                        <a:t>Pune</a:t>
                      </a:r>
                      <a:endParaRPr kumimoji="0" lang="en-IN" sz="18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4"/>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19</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Remote Sensing and GIS applications in Water resources</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Nov. 13-17,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NIH/NWA</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err="1">
                          <a:solidFill>
                            <a:srgbClr val="0070C0"/>
                          </a:solidFill>
                          <a:latin typeface="Arial" pitchFamily="34" charset="0"/>
                          <a:ea typeface="Times New Roman"/>
                          <a:cs typeface="Arial" pitchFamily="34" charset="0"/>
                        </a:rPr>
                        <a:t>Jaipur</a:t>
                      </a:r>
                      <a:endParaRPr kumimoji="0" lang="en-IN" sz="18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5"/>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20</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Flood Forecasting Modelling 1D</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a:solidFill>
                            <a:srgbClr val="0070C0"/>
                          </a:solidFill>
                          <a:latin typeface="Arial" pitchFamily="34" charset="0"/>
                          <a:ea typeface="Times New Roman"/>
                          <a:cs typeface="Arial" pitchFamily="34" charset="0"/>
                        </a:rPr>
                        <a:t>Nov. 20-24,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NIH / DHI</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err="1">
                          <a:solidFill>
                            <a:srgbClr val="0070C0"/>
                          </a:solidFill>
                          <a:latin typeface="Arial" pitchFamily="34" charset="0"/>
                          <a:ea typeface="Times New Roman"/>
                          <a:cs typeface="Arial" pitchFamily="34" charset="0"/>
                        </a:rPr>
                        <a:t>Lucknow</a:t>
                      </a:r>
                      <a:r>
                        <a:rPr kumimoji="0" lang="en-IN" sz="1800" b="1" kern="1200" dirty="0">
                          <a:solidFill>
                            <a:srgbClr val="0070C0"/>
                          </a:solidFill>
                          <a:latin typeface="Arial" pitchFamily="34" charset="0"/>
                          <a:ea typeface="Times New Roman"/>
                          <a:cs typeface="Arial" pitchFamily="34" charset="0"/>
                        </a:rPr>
                        <a:t> / Patna</a:t>
                      </a:r>
                    </a:p>
                  </a:txBody>
                  <a:tcPr marL="22649" marR="22649" marT="0" marB="0">
                    <a:solidFill>
                      <a:schemeClr val="accent4">
                        <a:lumMod val="20000"/>
                        <a:lumOff val="80000"/>
                      </a:schemeClr>
                    </a:solidFill>
                  </a:tcPr>
                </a:tc>
                <a:extLst>
                  <a:ext uri="{0D108BD9-81ED-4DB2-BD59-A6C34878D82A}">
                    <a16:rowId xmlns:a16="http://schemas.microsoft.com/office/drawing/2014/main" val="10006"/>
                  </a:ext>
                </a:extLst>
              </a:tr>
              <a:tr h="18803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21</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Remote Sensing and GIS applications in Water resources </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Dec. 4-8,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NRSC/NESAC/ 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err="1">
                          <a:solidFill>
                            <a:srgbClr val="0070C0"/>
                          </a:solidFill>
                          <a:latin typeface="Arial" pitchFamily="34" charset="0"/>
                          <a:ea typeface="Times New Roman"/>
                          <a:cs typeface="Arial" pitchFamily="34" charset="0"/>
                        </a:rPr>
                        <a:t>Shillong</a:t>
                      </a:r>
                      <a:endParaRPr kumimoji="0" lang="en-IN" sz="18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7"/>
                  </a:ext>
                </a:extLst>
              </a:tr>
              <a:tr h="213808">
                <a:tc>
                  <a:txBody>
                    <a:bodyPr/>
                    <a:lstStyle/>
                    <a:p>
                      <a:pPr marL="0" algn="l" rtl="0" eaLnBrk="1" latinLnBrk="0" hangingPunct="1">
                        <a:lnSpc>
                          <a:spcPct val="115000"/>
                        </a:lnSpc>
                        <a:spcAft>
                          <a:spcPts val="0"/>
                        </a:spcAft>
                      </a:pPr>
                      <a:r>
                        <a:rPr kumimoji="0" lang="en-IN" sz="1800" kern="1200" dirty="0">
                          <a:solidFill>
                            <a:srgbClr val="FF0000"/>
                          </a:solidFill>
                          <a:latin typeface="Arial" pitchFamily="34" charset="0"/>
                          <a:ea typeface="Times New Roman"/>
                          <a:cs typeface="Arial" pitchFamily="34" charset="0"/>
                        </a:rPr>
                        <a:t>22</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Basics of Hydrology</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Dec. 18-22, 2017</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NIH</a:t>
                      </a:r>
                    </a:p>
                  </a:txBody>
                  <a:tcPr marL="22649" marR="22649" marT="0" marB="0">
                    <a:solidFill>
                      <a:schemeClr val="accent4">
                        <a:lumMod val="20000"/>
                        <a:lumOff val="80000"/>
                      </a:schemeClr>
                    </a:solidFill>
                  </a:tcPr>
                </a:tc>
                <a:tc>
                  <a:txBody>
                    <a:bodyPr/>
                    <a:lstStyle/>
                    <a:p>
                      <a:pPr marL="0" algn="l" rtl="0" eaLnBrk="1" latinLnBrk="0" hangingPunct="1">
                        <a:lnSpc>
                          <a:spcPct val="115000"/>
                        </a:lnSpc>
                        <a:spcAft>
                          <a:spcPts val="0"/>
                        </a:spcAft>
                      </a:pPr>
                      <a:r>
                        <a:rPr kumimoji="0" lang="en-IN" sz="1800" b="1" kern="1200" dirty="0">
                          <a:solidFill>
                            <a:srgbClr val="0070C0"/>
                          </a:solidFill>
                          <a:latin typeface="Arial" pitchFamily="34" charset="0"/>
                          <a:ea typeface="Times New Roman"/>
                          <a:cs typeface="Arial" pitchFamily="34" charset="0"/>
                        </a:rPr>
                        <a:t>NERIWALM, </a:t>
                      </a:r>
                      <a:r>
                        <a:rPr kumimoji="0" lang="en-IN" sz="1800" b="1" kern="1200" dirty="0" err="1">
                          <a:solidFill>
                            <a:srgbClr val="0070C0"/>
                          </a:solidFill>
                          <a:latin typeface="Arial" pitchFamily="34" charset="0"/>
                          <a:ea typeface="Times New Roman"/>
                          <a:cs typeface="Arial" pitchFamily="34" charset="0"/>
                        </a:rPr>
                        <a:t>Tezpur</a:t>
                      </a:r>
                      <a:endParaRPr kumimoji="0" lang="en-IN" sz="1800" b="1" kern="1200" dirty="0">
                        <a:solidFill>
                          <a:srgbClr val="0070C0"/>
                        </a:solidFill>
                        <a:latin typeface="Arial" pitchFamily="34" charset="0"/>
                        <a:ea typeface="Times New Roman"/>
                        <a:cs typeface="Arial" pitchFamily="34" charset="0"/>
                      </a:endParaRPr>
                    </a:p>
                  </a:txBody>
                  <a:tcPr marL="22649" marR="22649" marT="0" marB="0">
                    <a:solidFill>
                      <a:schemeClr val="accent4">
                        <a:lumMod val="20000"/>
                        <a:lumOff val="80000"/>
                      </a:schemeClr>
                    </a:solidFill>
                  </a:tcPr>
                </a:tc>
                <a:extLst>
                  <a:ext uri="{0D108BD9-81ED-4DB2-BD59-A6C34878D82A}">
                    <a16:rowId xmlns:a16="http://schemas.microsoft.com/office/drawing/2014/main" val="10008"/>
                  </a:ext>
                </a:extLst>
              </a:tr>
            </a:tbl>
          </a:graphicData>
        </a:graphic>
      </p:graphicFrame>
      <p:sp>
        <p:nvSpPr>
          <p:cNvPr id="6" name="Rectangle 2"/>
          <p:cNvSpPr txBox="1">
            <a:spLocks noChangeArrowheads="1"/>
          </p:cNvSpPr>
          <p:nvPr/>
        </p:nvSpPr>
        <p:spPr>
          <a:xfrm>
            <a:off x="0" y="0"/>
            <a:ext cx="9144000" cy="7858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20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TRAINING CALENDER UNDER NATIONAL HYDROLOGY PROJECT FOR YEAR 2017-18 (Contd..)</a:t>
            </a:r>
            <a:endParaRPr lang="en-US" sz="20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2875" y="969963"/>
          <a:ext cx="8786875" cy="5608320"/>
        </p:xfrm>
        <a:graphic>
          <a:graphicData uri="http://schemas.openxmlformats.org/drawingml/2006/table">
            <a:tbl>
              <a:tblPr/>
              <a:tblGrid>
                <a:gridCol w="471117">
                  <a:extLst>
                    <a:ext uri="{9D8B030D-6E8A-4147-A177-3AD203B41FA5}">
                      <a16:colId xmlns:a16="http://schemas.microsoft.com/office/drawing/2014/main" val="20000"/>
                    </a:ext>
                  </a:extLst>
                </a:gridCol>
                <a:gridCol w="3841592">
                  <a:extLst>
                    <a:ext uri="{9D8B030D-6E8A-4147-A177-3AD203B41FA5}">
                      <a16:colId xmlns:a16="http://schemas.microsoft.com/office/drawing/2014/main" val="20001"/>
                    </a:ext>
                  </a:extLst>
                </a:gridCol>
                <a:gridCol w="1144058">
                  <a:extLst>
                    <a:ext uri="{9D8B030D-6E8A-4147-A177-3AD203B41FA5}">
                      <a16:colId xmlns:a16="http://schemas.microsoft.com/office/drawing/2014/main" val="20002"/>
                    </a:ext>
                  </a:extLst>
                </a:gridCol>
                <a:gridCol w="2237372">
                  <a:extLst>
                    <a:ext uri="{9D8B030D-6E8A-4147-A177-3AD203B41FA5}">
                      <a16:colId xmlns:a16="http://schemas.microsoft.com/office/drawing/2014/main" val="20003"/>
                    </a:ext>
                  </a:extLst>
                </a:gridCol>
                <a:gridCol w="1092736">
                  <a:extLst>
                    <a:ext uri="{9D8B030D-6E8A-4147-A177-3AD203B41FA5}">
                      <a16:colId xmlns:a16="http://schemas.microsoft.com/office/drawing/2014/main" val="20004"/>
                    </a:ext>
                  </a:extLst>
                </a:gridCol>
              </a:tblGrid>
              <a:tr h="158042">
                <a:tc>
                  <a:txBody>
                    <a:bodyPr/>
                    <a:lstStyle/>
                    <a:p>
                      <a:pPr marL="0" algn="ctr" rtl="0" eaLnBrk="1" latinLnBrk="0" hangingPunct="1">
                        <a:lnSpc>
                          <a:spcPct val="115000"/>
                        </a:lnSpc>
                        <a:spcAft>
                          <a:spcPts val="0"/>
                        </a:spcAft>
                      </a:pPr>
                      <a:r>
                        <a:rPr kumimoji="0" lang="en-IN" sz="1600" b="1" kern="1200" dirty="0">
                          <a:solidFill>
                            <a:srgbClr val="C00000"/>
                          </a:solidFill>
                          <a:latin typeface="Arial" pitchFamily="34" charset="0"/>
                          <a:ea typeface="Times New Roman"/>
                          <a:cs typeface="Arial" pitchFamily="34" charset="0"/>
                        </a:rPr>
                        <a:t>Sl. No.</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15000"/>
                        </a:lnSpc>
                        <a:spcAft>
                          <a:spcPts val="0"/>
                        </a:spcAft>
                      </a:pPr>
                      <a:r>
                        <a:rPr kumimoji="0" lang="en-IN" sz="1600" b="1" kern="1200" dirty="0">
                          <a:solidFill>
                            <a:srgbClr val="C00000"/>
                          </a:solidFill>
                          <a:latin typeface="Arial" pitchFamily="34" charset="0"/>
                          <a:ea typeface="Times New Roman"/>
                          <a:cs typeface="Arial" pitchFamily="34" charset="0"/>
                        </a:rPr>
                        <a:t>Title of the Training Course</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15000"/>
                        </a:lnSpc>
                        <a:spcAft>
                          <a:spcPts val="0"/>
                        </a:spcAft>
                      </a:pPr>
                      <a:r>
                        <a:rPr kumimoji="0" lang="en-IN" sz="1600" b="1" kern="1200" dirty="0">
                          <a:solidFill>
                            <a:srgbClr val="C00000"/>
                          </a:solidFill>
                          <a:latin typeface="Arial" pitchFamily="34" charset="0"/>
                          <a:ea typeface="Times New Roman"/>
                          <a:cs typeface="Arial" pitchFamily="34" charset="0"/>
                        </a:rPr>
                        <a:t>Duration&amp; Tentative dates</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15000"/>
                        </a:lnSpc>
                        <a:spcAft>
                          <a:spcPts val="0"/>
                        </a:spcAft>
                      </a:pPr>
                      <a:r>
                        <a:rPr kumimoji="0" lang="en-IN" sz="1600" b="1" kern="1200" dirty="0">
                          <a:solidFill>
                            <a:srgbClr val="C00000"/>
                          </a:solidFill>
                          <a:latin typeface="Arial" pitchFamily="34" charset="0"/>
                          <a:ea typeface="Times New Roman"/>
                          <a:cs typeface="Arial" pitchFamily="34" charset="0"/>
                        </a:rPr>
                        <a:t>Course Coordinator</a:t>
                      </a:r>
                      <a:r>
                        <a:rPr kumimoji="0" lang="en-IN" sz="1600" b="1" kern="1200" dirty="0" smtClean="0">
                          <a:solidFill>
                            <a:srgbClr val="C00000"/>
                          </a:solidFill>
                          <a:latin typeface="Arial" pitchFamily="34" charset="0"/>
                          <a:ea typeface="Times New Roman"/>
                          <a:cs typeface="Arial" pitchFamily="34" charset="0"/>
                        </a:rPr>
                        <a:t>/</a:t>
                      </a:r>
                    </a:p>
                    <a:p>
                      <a:pPr marL="0" algn="ctr" rtl="0" eaLnBrk="1" latinLnBrk="0" hangingPunct="1">
                        <a:lnSpc>
                          <a:spcPct val="115000"/>
                        </a:lnSpc>
                        <a:spcAft>
                          <a:spcPts val="0"/>
                        </a:spcAft>
                      </a:pPr>
                      <a:r>
                        <a:rPr kumimoji="0" lang="en-IN" sz="1600" b="1" kern="1200" dirty="0" smtClean="0">
                          <a:solidFill>
                            <a:srgbClr val="C00000"/>
                          </a:solidFill>
                          <a:latin typeface="Arial" pitchFamily="34" charset="0"/>
                          <a:ea typeface="Times New Roman"/>
                          <a:cs typeface="Arial" pitchFamily="34" charset="0"/>
                        </a:rPr>
                        <a:t>Organiser</a:t>
                      </a:r>
                      <a:endParaRPr kumimoji="0" lang="en-IN" sz="1600" b="1" kern="1200" dirty="0">
                        <a:solidFill>
                          <a:srgbClr val="C00000"/>
                        </a:solidFill>
                        <a:latin typeface="Arial" pitchFamily="34" charset="0"/>
                        <a:ea typeface="Times New Roman"/>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algn="ctr" rtl="0" eaLnBrk="1" latinLnBrk="0" hangingPunct="1">
                        <a:lnSpc>
                          <a:spcPct val="115000"/>
                        </a:lnSpc>
                        <a:spcAft>
                          <a:spcPts val="0"/>
                        </a:spcAft>
                      </a:pPr>
                      <a:r>
                        <a:rPr kumimoji="0" lang="en-IN" sz="1600" b="1" kern="1200" dirty="0">
                          <a:solidFill>
                            <a:srgbClr val="C00000"/>
                          </a:solidFill>
                          <a:latin typeface="Arial" pitchFamily="34" charset="0"/>
                          <a:ea typeface="Times New Roman"/>
                          <a:cs typeface="Arial" pitchFamily="34" charset="0"/>
                        </a:rPr>
                        <a:t>Venue</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23760">
                <a:tc gridSpan="5">
                  <a:txBody>
                    <a:bodyPr/>
                    <a:lstStyle/>
                    <a:p>
                      <a:pPr marL="0" algn="ctr" rtl="0" eaLnBrk="1" latinLnBrk="0" hangingPunct="1">
                        <a:lnSpc>
                          <a:spcPct val="115000"/>
                        </a:lnSpc>
                        <a:spcAft>
                          <a:spcPts val="0"/>
                        </a:spcAft>
                      </a:pPr>
                      <a:r>
                        <a:rPr kumimoji="0" lang="en-IN" sz="1600" b="1" kern="1200" dirty="0">
                          <a:solidFill>
                            <a:srgbClr val="00682F"/>
                          </a:solidFill>
                          <a:latin typeface="Arial" pitchFamily="34" charset="0"/>
                          <a:ea typeface="Times New Roman"/>
                          <a:cs typeface="Arial" pitchFamily="34" charset="0"/>
                        </a:rPr>
                        <a:t>4th Quarter (Jan. – Mar.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1380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23</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Assessment, Modelling and Management of Groundwater Quantity &amp; Quality</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Jan. 8-12,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CGWB/NIH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RGI, Raipur</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18803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24</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River Basin Modelling </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Jan. 22-25,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Banglore</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21380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25</a:t>
                      </a:r>
                    </a:p>
                  </a:txBody>
                  <a:tcPr marL="22649" marR="22649" marT="0" marB="0">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E-SWIS – Data entry Refresher &amp; Secondary validation data process</a:t>
                      </a:r>
                    </a:p>
                  </a:txBody>
                  <a:tcPr marL="22649" marR="2264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Feb. 5-9, 2018</a:t>
                      </a:r>
                    </a:p>
                  </a:txBody>
                  <a:tcPr marL="22649" marR="2264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RD </a:t>
                      </a:r>
                      <a:r>
                        <a:rPr kumimoji="0" lang="en-IN" sz="1600" b="1" kern="1200" dirty="0" err="1">
                          <a:solidFill>
                            <a:srgbClr val="0070C0"/>
                          </a:solidFill>
                          <a:latin typeface="Arial" pitchFamily="34" charset="0"/>
                          <a:ea typeface="Times New Roman"/>
                          <a:cs typeface="Arial" pitchFamily="34" charset="0"/>
                        </a:rPr>
                        <a:t>Dte</a:t>
                      </a:r>
                      <a:r>
                        <a:rPr kumimoji="0" lang="en-IN" sz="1600" b="1" kern="1200" dirty="0">
                          <a:solidFill>
                            <a:srgbClr val="0070C0"/>
                          </a:solidFill>
                          <a:latin typeface="Arial" pitchFamily="34" charset="0"/>
                          <a:ea typeface="Times New Roman"/>
                          <a:cs typeface="Arial" pitchFamily="34" charset="0"/>
                        </a:rPr>
                        <a:t>, CWC</a:t>
                      </a:r>
                    </a:p>
                  </a:txBody>
                  <a:tcPr marL="22649" marR="2264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New Delhi</a:t>
                      </a:r>
                    </a:p>
                  </a:txBody>
                  <a:tcPr marL="22649" marR="2264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18803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26</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indent="889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Open Data Sources: Introduction and Spatiotemporal Analysis</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Feb. 12-17,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Dr D S </a:t>
                      </a:r>
                      <a:r>
                        <a:rPr kumimoji="0" lang="en-IN" sz="1600" b="1" kern="1200" dirty="0" err="1">
                          <a:solidFill>
                            <a:srgbClr val="0070C0"/>
                          </a:solidFill>
                          <a:latin typeface="Arial" pitchFamily="34" charset="0"/>
                          <a:ea typeface="Times New Roman"/>
                          <a:cs typeface="Arial" pitchFamily="34" charset="0"/>
                        </a:rPr>
                        <a:t>Arya</a:t>
                      </a:r>
                      <a:r>
                        <a:rPr kumimoji="0" lang="en-IN" sz="1600" b="1" kern="1200" dirty="0">
                          <a:solidFill>
                            <a:srgbClr val="0070C0"/>
                          </a:solidFill>
                          <a:latin typeface="Arial" pitchFamily="34" charset="0"/>
                          <a:ea typeface="Times New Roman"/>
                          <a:cs typeface="Arial" pitchFamily="34" charset="0"/>
                        </a:rPr>
                        <a:t> / 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IIT, Roorkee</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21380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27</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Flood Forecasting Modelling 1D (HECRAS)</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Feb. 26 – Mar. 2,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Kolkata</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18803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Network design and Instrumentation</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Mar. 12-16, 2017</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CWPRS/NIH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err="1">
                          <a:solidFill>
                            <a:srgbClr val="0070C0"/>
                          </a:solidFill>
                          <a:latin typeface="Arial" pitchFamily="34" charset="0"/>
                          <a:ea typeface="Times New Roman"/>
                          <a:cs typeface="Arial" pitchFamily="34" charset="0"/>
                        </a:rPr>
                        <a:t>Pune</a:t>
                      </a:r>
                      <a:endParaRPr kumimoji="0" lang="en-IN" sz="1600" b="1" kern="1200" dirty="0">
                        <a:solidFill>
                          <a:srgbClr val="0070C0"/>
                        </a:solidFill>
                        <a:latin typeface="Arial" pitchFamily="34" charset="0"/>
                        <a:ea typeface="Times New Roman"/>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188038">
                <a:tc>
                  <a:txBody>
                    <a:bodyPr/>
                    <a:lstStyle/>
                    <a:p>
                      <a:pPr marL="0" algn="l" rtl="0" eaLnBrk="1" latinLnBrk="0" hangingPunct="1">
                        <a:lnSpc>
                          <a:spcPct val="115000"/>
                        </a:lnSpc>
                        <a:spcAft>
                          <a:spcPts val="0"/>
                        </a:spcAft>
                      </a:pPr>
                      <a:r>
                        <a:rPr kumimoji="0" lang="en-IN" sz="1600" kern="1200" dirty="0">
                          <a:solidFill>
                            <a:srgbClr val="FF0000"/>
                          </a:solidFill>
                          <a:latin typeface="Arial" pitchFamily="34" charset="0"/>
                          <a:ea typeface="Times New Roman"/>
                          <a:cs typeface="Arial" pitchFamily="34" charset="0"/>
                        </a:rPr>
                        <a:t>29</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Remote Sensing and GIS applications in Water resources </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a:solidFill>
                            <a:srgbClr val="0070C0"/>
                          </a:solidFill>
                          <a:latin typeface="Arial" pitchFamily="34" charset="0"/>
                          <a:ea typeface="Times New Roman"/>
                          <a:cs typeface="Arial" pitchFamily="34" charset="0"/>
                        </a:rPr>
                        <a:t>Mar. 19-23, 2018</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a:solidFill>
                            <a:srgbClr val="0070C0"/>
                          </a:solidFill>
                          <a:latin typeface="Arial" pitchFamily="34" charset="0"/>
                          <a:ea typeface="Times New Roman"/>
                          <a:cs typeface="Arial" pitchFamily="34" charset="0"/>
                        </a:rPr>
                        <a:t>NIH</a:t>
                      </a: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just" rtl="0" eaLnBrk="1" latinLnBrk="0" hangingPunct="1">
                        <a:lnSpc>
                          <a:spcPct val="115000"/>
                        </a:lnSpc>
                        <a:spcAft>
                          <a:spcPts val="0"/>
                        </a:spcAft>
                      </a:pPr>
                      <a:r>
                        <a:rPr kumimoji="0" lang="en-IN" sz="1600" b="1" kern="1200" dirty="0" err="1">
                          <a:solidFill>
                            <a:srgbClr val="0070C0"/>
                          </a:solidFill>
                          <a:latin typeface="Arial" pitchFamily="34" charset="0"/>
                          <a:ea typeface="Times New Roman"/>
                          <a:cs typeface="Arial" pitchFamily="34" charset="0"/>
                        </a:rPr>
                        <a:t>Kolkatta</a:t>
                      </a:r>
                      <a:endParaRPr kumimoji="0" lang="en-IN" sz="1600" b="1" kern="1200" dirty="0">
                        <a:solidFill>
                          <a:srgbClr val="0070C0"/>
                        </a:solidFill>
                        <a:latin typeface="Arial" pitchFamily="34" charset="0"/>
                        <a:ea typeface="Times New Roman"/>
                        <a:cs typeface="Arial" pitchFamily="34" charset="0"/>
                      </a:endParaRPr>
                    </a:p>
                  </a:txBody>
                  <a:tcPr marL="22649" marR="22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bl>
          </a:graphicData>
        </a:graphic>
      </p:graphicFrame>
      <p:sp>
        <p:nvSpPr>
          <p:cNvPr id="6" name="Rectangle 2"/>
          <p:cNvSpPr txBox="1">
            <a:spLocks noChangeArrowheads="1"/>
          </p:cNvSpPr>
          <p:nvPr/>
        </p:nvSpPr>
        <p:spPr>
          <a:xfrm>
            <a:off x="0" y="0"/>
            <a:ext cx="9144000" cy="78581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2000"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TRAINING CALENDER UNDER NATIONAL HYDROLOGY PROJECT FOR YEAR 2017-18 (Contd..)</a:t>
            </a:r>
            <a:endParaRPr lang="en-US" sz="2000"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142983"/>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lgn="ctr" eaLnBrk="0" fontAlgn="auto" hangingPunct="0">
              <a:lnSpc>
                <a:spcPct val="80000"/>
              </a:lnSpc>
              <a:spcBef>
                <a:spcPct val="20000"/>
              </a:spcBef>
              <a:spcAft>
                <a:spcPts val="0"/>
              </a:spcAft>
              <a:defRPr/>
            </a:pPr>
            <a:r>
              <a:rPr lang="en-US" sz="36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PURPOSE DRIVEN STUDIES (PDS)</a:t>
            </a:r>
          </a:p>
        </p:txBody>
      </p:sp>
      <p:sp>
        <p:nvSpPr>
          <p:cNvPr id="28675" name="TextBox 1"/>
          <p:cNvSpPr txBox="1">
            <a:spLocks noChangeArrowheads="1"/>
          </p:cNvSpPr>
          <p:nvPr/>
        </p:nvSpPr>
        <p:spPr bwMode="auto">
          <a:xfrm>
            <a:off x="304800" y="1752600"/>
            <a:ext cx="8610600" cy="4062413"/>
          </a:xfrm>
          <a:prstGeom prst="rect">
            <a:avLst/>
          </a:prstGeom>
          <a:noFill/>
          <a:ln w="9525">
            <a:noFill/>
            <a:miter lim="800000"/>
            <a:headEnd/>
            <a:tailEnd/>
          </a:ln>
        </p:spPr>
        <p:txBody>
          <a:bodyPr>
            <a:spAutoFit/>
          </a:bodyPr>
          <a:lstStyle/>
          <a:p>
            <a:pPr>
              <a:buFont typeface="Wingdings" pitchFamily="2" charset="2"/>
              <a:buChar char="Ø"/>
            </a:pPr>
            <a:r>
              <a:rPr lang="en-IN" sz="2400">
                <a:solidFill>
                  <a:srgbClr val="0070C0"/>
                </a:solidFill>
              </a:rPr>
              <a:t>One of the main focus of NHP is to take up R&amp;D studies in the form of Purpose driven studies (PDS). </a:t>
            </a:r>
          </a:p>
          <a:p>
            <a:endParaRPr lang="en-IN" sz="2400"/>
          </a:p>
          <a:p>
            <a:pPr>
              <a:buFont typeface="Wingdings" pitchFamily="2" charset="2"/>
              <a:buChar char="Ø"/>
            </a:pPr>
            <a:r>
              <a:rPr lang="en-IN" sz="2400">
                <a:solidFill>
                  <a:srgbClr val="008000"/>
                </a:solidFill>
              </a:rPr>
              <a:t>PDS would address the specific issues of water management problems identified within the area of operation of implementing agencies and of public concern. </a:t>
            </a:r>
          </a:p>
          <a:p>
            <a:pPr>
              <a:buFont typeface="Wingdings" pitchFamily="2" charset="2"/>
              <a:buChar char="Ø"/>
            </a:pPr>
            <a:endParaRPr lang="en-IN" sz="2400"/>
          </a:p>
          <a:p>
            <a:pPr>
              <a:buFont typeface="Wingdings" pitchFamily="2" charset="2"/>
              <a:buChar char="Ø"/>
            </a:pPr>
            <a:r>
              <a:rPr lang="en-IN" sz="2400">
                <a:solidFill>
                  <a:srgbClr val="C00000"/>
                </a:solidFill>
              </a:rPr>
              <a:t>Outcome of the studies are expected to provide feasible and cost effective methodologies for replication in other areas situated in similar hydrological and hydro-geological setup.</a:t>
            </a:r>
          </a:p>
          <a:p>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142875" y="931863"/>
            <a:ext cx="8910638" cy="5630862"/>
          </a:xfrm>
          <a:prstGeom prst="rect">
            <a:avLst/>
          </a:prstGeom>
          <a:noFill/>
          <a:ln w="9525">
            <a:noFill/>
            <a:miter lim="800000"/>
            <a:headEnd/>
            <a:tailEnd/>
          </a:ln>
        </p:spPr>
        <p:txBody>
          <a:bodyPr>
            <a:spAutoFit/>
          </a:bodyPr>
          <a:lstStyle/>
          <a:p>
            <a:pPr marL="352425" indent="-352425" algn="just">
              <a:spcAft>
                <a:spcPts val="1200"/>
              </a:spcAft>
              <a:buClr>
                <a:srgbClr val="00B050"/>
              </a:buClr>
              <a:buFont typeface="Wingdings" pitchFamily="2" charset="2"/>
              <a:buChar char="Ø"/>
            </a:pPr>
            <a:r>
              <a:rPr lang="en-US" sz="2000">
                <a:solidFill>
                  <a:srgbClr val="0070C0"/>
                </a:solidFill>
                <a:latin typeface="Arial" charset="0"/>
                <a:cs typeface="Tahoma" pitchFamily="34" charset="0"/>
              </a:rPr>
              <a:t>The Purpose Driven Studies (PDS) should be formulated to find out solution to some real-life problem of the concerned area.</a:t>
            </a:r>
          </a:p>
          <a:p>
            <a:pPr marL="352425" indent="-352425" algn="just">
              <a:spcAft>
                <a:spcPts val="1200"/>
              </a:spcAft>
              <a:buClr>
                <a:srgbClr val="00B050"/>
              </a:buClr>
              <a:buFont typeface="Wingdings" pitchFamily="2" charset="2"/>
              <a:buChar char="Ø"/>
            </a:pPr>
            <a:r>
              <a:rPr lang="en-US" sz="2000">
                <a:solidFill>
                  <a:srgbClr val="0070C0"/>
                </a:solidFill>
                <a:latin typeface="Arial" charset="0"/>
                <a:cs typeface="Tahoma" pitchFamily="34" charset="0"/>
              </a:rPr>
              <a:t>For a PDS, the end-user organization / agency that will use outcome of the study should be clearly specified. </a:t>
            </a:r>
          </a:p>
          <a:p>
            <a:pPr marL="352425" indent="-352425" algn="just">
              <a:spcAft>
                <a:spcPts val="1200"/>
              </a:spcAft>
              <a:buClr>
                <a:srgbClr val="00B050"/>
              </a:buClr>
              <a:buFont typeface="Wingdings" pitchFamily="2" charset="2"/>
              <a:buChar char="Ø"/>
            </a:pPr>
            <a:r>
              <a:rPr lang="en-US" sz="2000">
                <a:solidFill>
                  <a:srgbClr val="0070C0"/>
                </a:solidFill>
                <a:latin typeface="Arial" charset="0"/>
                <a:cs typeface="Tahoma" pitchFamily="34" charset="0"/>
              </a:rPr>
              <a:t>In general, the period of a PDS may not exceed 3 years. However, exceptions (up to a maximum of 5 years) will be considered depending on the requirement of the study.</a:t>
            </a:r>
          </a:p>
          <a:p>
            <a:pPr marL="352425" indent="-352425" algn="just">
              <a:spcAft>
                <a:spcPts val="1200"/>
              </a:spcAft>
              <a:buClr>
                <a:srgbClr val="00B050"/>
              </a:buClr>
              <a:buFont typeface="Wingdings" pitchFamily="2" charset="2"/>
              <a:buChar char="Ø"/>
            </a:pPr>
            <a:r>
              <a:rPr lang="en-US" sz="2000">
                <a:solidFill>
                  <a:srgbClr val="0070C0"/>
                </a:solidFill>
                <a:latin typeface="Arial" charset="0"/>
                <a:cs typeface="Tahoma" pitchFamily="34" charset="0"/>
              </a:rPr>
              <a:t>The proposal should be prepared as per the proforma (Annexure I) and as per the guidelines.</a:t>
            </a:r>
          </a:p>
          <a:p>
            <a:pPr marL="352425" indent="-352425" algn="just">
              <a:spcAft>
                <a:spcPts val="1200"/>
              </a:spcAft>
              <a:buClr>
                <a:srgbClr val="00B050"/>
              </a:buClr>
              <a:buFont typeface="Wingdings" pitchFamily="2" charset="2"/>
              <a:buChar char="Ø"/>
            </a:pPr>
            <a:r>
              <a:rPr lang="en-US" sz="2000">
                <a:solidFill>
                  <a:srgbClr val="0070C0"/>
                </a:solidFill>
                <a:latin typeface="Arial" charset="0"/>
                <a:cs typeface="Tahoma" pitchFamily="34" charset="0"/>
              </a:rPr>
              <a:t>Based on the budget allocation for various PDS studies under NHP, the cost of a PDS should not exceed to Rs. 50.00 Lakh. However, in exceptional cases the amount may exceed to Rs. 50 lakhs for a PDS provided the PI gives proper justification in the proposal. The PI is advised to keep the budget requirement bare minimum in order to take up more number of PDS proposals within the stipulated budget for PDS.  </a:t>
            </a:r>
            <a:endParaRPr lang="en-IN" sz="2000">
              <a:solidFill>
                <a:srgbClr val="0070C0"/>
              </a:solidFill>
              <a:latin typeface="Arial" charset="0"/>
              <a:cs typeface="Tahoma" pitchFamily="34" charset="0"/>
            </a:endParaRPr>
          </a:p>
        </p:txBody>
      </p:sp>
      <p:sp>
        <p:nvSpPr>
          <p:cNvPr id="6" name="TextBox 5"/>
          <p:cNvSpPr txBox="1"/>
          <p:nvPr/>
        </p:nvSpPr>
        <p:spPr>
          <a:xfrm>
            <a:off x="16884" y="-497"/>
            <a:ext cx="9144000" cy="909217"/>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lgn="ctr" eaLnBrk="0" fontAlgn="auto" hangingPunct="0">
              <a:lnSpc>
                <a:spcPct val="80000"/>
              </a:lnSpc>
              <a:spcBef>
                <a:spcPct val="20000"/>
              </a:spcBef>
              <a:spcAft>
                <a:spcPts val="0"/>
              </a:spcAft>
              <a:defRPr/>
            </a:pPr>
            <a:r>
              <a:rPr lang="en-US" sz="36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TERMS OF REFERNCE OF INVESTIGATOR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Box 4"/>
          <p:cNvSpPr txBox="1">
            <a:spLocks noChangeArrowheads="1"/>
          </p:cNvSpPr>
          <p:nvPr/>
        </p:nvSpPr>
        <p:spPr bwMode="auto">
          <a:xfrm>
            <a:off x="285750" y="1255713"/>
            <a:ext cx="8496300" cy="5247590"/>
          </a:xfrm>
          <a:prstGeom prst="rect">
            <a:avLst/>
          </a:prstGeom>
          <a:noFill/>
          <a:ln w="9525">
            <a:noFill/>
            <a:miter lim="800000"/>
            <a:headEnd/>
            <a:tailEnd/>
          </a:ln>
        </p:spPr>
        <p:txBody>
          <a:bodyPr>
            <a:spAutoFit/>
          </a:bodyPr>
          <a:lstStyle/>
          <a:p>
            <a:pPr marL="115888" indent="-115888" algn="just">
              <a:defRPr/>
            </a:pPr>
            <a:r>
              <a:rPr lang="en-IN"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IN" sz="3000" dirty="0">
                <a:solidFill>
                  <a:srgbClr val="C00000"/>
                </a:solidFill>
                <a:latin typeface="Tahoma" panose="020B0604030504040204" pitchFamily="34" charset="0"/>
                <a:ea typeface="Tahoma" panose="020B0604030504040204" pitchFamily="34" charset="0"/>
                <a:cs typeface="Tahoma" panose="020B0604030504040204" pitchFamily="34" charset="0"/>
              </a:rPr>
              <a:t>NIH is assigned with </a:t>
            </a:r>
            <a:r>
              <a:rPr lang="en-IN" sz="3000" dirty="0" smtClean="0">
                <a:solidFill>
                  <a:srgbClr val="C00000"/>
                </a:solidFill>
                <a:latin typeface="Tahoma" panose="020B0604030504040204" pitchFamily="34" charset="0"/>
                <a:ea typeface="Tahoma" panose="020B0604030504040204" pitchFamily="34" charset="0"/>
                <a:cs typeface="Tahoma" panose="020B0604030504040204" pitchFamily="34" charset="0"/>
              </a:rPr>
              <a:t>two </a:t>
            </a:r>
            <a:r>
              <a:rPr lang="en-IN" sz="3000" dirty="0">
                <a:solidFill>
                  <a:srgbClr val="C00000"/>
                </a:solidFill>
                <a:latin typeface="Tahoma" panose="020B0604030504040204" pitchFamily="34" charset="0"/>
                <a:ea typeface="Tahoma" panose="020B0604030504040204" pitchFamily="34" charset="0"/>
                <a:cs typeface="Tahoma" panose="020B0604030504040204" pitchFamily="34" charset="0"/>
              </a:rPr>
              <a:t>tasks in NHP</a:t>
            </a:r>
            <a:r>
              <a:rPr lang="en-IN" sz="3000" dirty="0" smtClean="0">
                <a:solidFill>
                  <a:srgbClr val="C00000"/>
                </a:solidFill>
                <a:latin typeface="Tahoma" panose="020B0604030504040204" pitchFamily="34" charset="0"/>
                <a:ea typeface="Tahoma" panose="020B0604030504040204" pitchFamily="34" charset="0"/>
                <a:cs typeface="Tahoma" panose="020B0604030504040204" pitchFamily="34" charset="0"/>
              </a:rPr>
              <a:t>:</a:t>
            </a:r>
          </a:p>
          <a:p>
            <a:pPr marL="115888" indent="-115888" algn="just">
              <a:defRPr/>
            </a:pPr>
            <a:endParaRPr lang="en-IN" sz="30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en-IN" sz="1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739775" indent="-739775" algn="just">
              <a:lnSpc>
                <a:spcPct val="150000"/>
              </a:lnSpc>
              <a:buClr>
                <a:srgbClr val="00682F"/>
              </a:buClr>
              <a:buFont typeface="Wingdings" pitchFamily="2" charset="2"/>
              <a:buChar char="Ø"/>
              <a:defRPr/>
            </a:pPr>
            <a:r>
              <a:rPr lang="en-IN" dirty="0">
                <a:solidFill>
                  <a:srgbClr val="0070C0"/>
                </a:solidFill>
                <a:latin typeface="Arial" pitchFamily="34" charset="0"/>
                <a:ea typeface="Tahoma" panose="020B0604030504040204" pitchFamily="34" charset="0"/>
                <a:cs typeface="Arial" pitchFamily="34" charset="0"/>
              </a:rPr>
              <a:t>Planning and organising training programmes for capacity building of the Implementing Agencies (</a:t>
            </a:r>
            <a:r>
              <a:rPr lang="en-IN" dirty="0" err="1">
                <a:solidFill>
                  <a:srgbClr val="0070C0"/>
                </a:solidFill>
                <a:latin typeface="Arial" pitchFamily="34" charset="0"/>
                <a:ea typeface="Tahoma" panose="020B0604030504040204" pitchFamily="34" charset="0"/>
                <a:cs typeface="Arial" pitchFamily="34" charset="0"/>
              </a:rPr>
              <a:t>IAs</a:t>
            </a:r>
            <a:r>
              <a:rPr lang="en-IN" dirty="0">
                <a:solidFill>
                  <a:srgbClr val="0070C0"/>
                </a:solidFill>
                <a:latin typeface="Arial" pitchFamily="34" charset="0"/>
                <a:ea typeface="Tahoma" panose="020B0604030504040204" pitchFamily="34" charset="0"/>
                <a:cs typeface="Arial" pitchFamily="34" charset="0"/>
              </a:rPr>
              <a:t>). </a:t>
            </a:r>
          </a:p>
          <a:p>
            <a:pPr marL="857250" indent="-627063" algn="just">
              <a:lnSpc>
                <a:spcPct val="150000"/>
              </a:lnSpc>
              <a:buClr>
                <a:srgbClr val="00682F"/>
              </a:buClr>
              <a:buFont typeface="Wingdings" pitchFamily="2" charset="2"/>
              <a:buChar char="Ø"/>
              <a:defRPr/>
            </a:pPr>
            <a:endParaRPr lang="en-IN" sz="1200" dirty="0">
              <a:solidFill>
                <a:srgbClr val="0070C0"/>
              </a:solidFill>
              <a:latin typeface="Arial" pitchFamily="34" charset="0"/>
              <a:ea typeface="Tahoma" panose="020B0604030504040204" pitchFamily="34" charset="0"/>
              <a:cs typeface="Arial" pitchFamily="34" charset="0"/>
            </a:endParaRPr>
          </a:p>
          <a:p>
            <a:pPr marL="739775" indent="-739775" algn="just">
              <a:lnSpc>
                <a:spcPct val="150000"/>
              </a:lnSpc>
              <a:buClr>
                <a:srgbClr val="00682F"/>
              </a:buClr>
              <a:buFont typeface="Wingdings" pitchFamily="2" charset="2"/>
              <a:buChar char="Ø"/>
              <a:defRPr/>
            </a:pPr>
            <a:r>
              <a:rPr lang="en-IN" dirty="0">
                <a:solidFill>
                  <a:srgbClr val="0070C0"/>
                </a:solidFill>
                <a:latin typeface="Arial" pitchFamily="34" charset="0"/>
                <a:ea typeface="Tahoma" panose="020B0604030504040204" pitchFamily="34" charset="0"/>
                <a:cs typeface="Arial" pitchFamily="34" charset="0"/>
              </a:rPr>
              <a:t>Purpose Driven Studies (PDS): Initiation, Review and Monitoring.</a:t>
            </a:r>
          </a:p>
          <a:p>
            <a:pPr marL="857250" indent="-627063" algn="just">
              <a:buClr>
                <a:srgbClr val="00682F"/>
              </a:buClr>
              <a:buFont typeface="Wingdings" pitchFamily="2" charset="2"/>
              <a:buChar char="Ø"/>
              <a:defRPr/>
            </a:pPr>
            <a:endParaRPr lang="en-IN" sz="1200" dirty="0">
              <a:solidFill>
                <a:srgbClr val="0070C0"/>
              </a:solidFill>
              <a:latin typeface="Arial" pitchFamily="34" charset="0"/>
              <a:ea typeface="Tahoma" panose="020B0604030504040204" pitchFamily="34" charset="0"/>
              <a:cs typeface="Arial" pitchFamily="34" charset="0"/>
            </a:endParaRPr>
          </a:p>
          <a:p>
            <a:pPr marL="457200" indent="-457200" algn="just">
              <a:buFontTx/>
              <a:buAutoNum type="arabicPeriod"/>
              <a:defRPr/>
            </a:pPr>
            <a:endParaRPr lang="en-IN"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2"/>
          <p:cNvSpPr txBox="1">
            <a:spLocks noChangeArrowheads="1"/>
          </p:cNvSpPr>
          <p:nvPr/>
        </p:nvSpPr>
        <p:spPr>
          <a:xfrm>
            <a:off x="0" y="0"/>
            <a:ext cx="9144000" cy="1124744"/>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sz="4000" b="1" smtClean="0">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ROLE OF NIH IN NHP</a:t>
            </a:r>
            <a:endParaRPr sz="4000" b="1">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42875" y="714375"/>
            <a:ext cx="8929688" cy="6186488"/>
          </a:xfrm>
          <a:prstGeom prst="rect">
            <a:avLst/>
          </a:prstGeom>
          <a:noFill/>
          <a:ln w="9525">
            <a:noFill/>
            <a:miter lim="800000"/>
            <a:headEnd/>
            <a:tailEnd/>
          </a:ln>
          <a:effectLst/>
        </p:spPr>
        <p:txBody>
          <a:bodyPr>
            <a:spAutoFit/>
          </a:bodyPr>
          <a:lstStyle/>
          <a:p>
            <a:pPr>
              <a:defRPr/>
            </a:pPr>
            <a:endParaRPr lang="en-IN" sz="1600" dirty="0"/>
          </a:p>
          <a:p>
            <a:pPr marL="515938" indent="-515938">
              <a:defRPr/>
            </a:pPr>
            <a:r>
              <a:rPr lang="en-US" sz="2000" dirty="0">
                <a:solidFill>
                  <a:srgbClr val="C00000"/>
                </a:solidFill>
                <a:latin typeface="Arial" pitchFamily="34" charset="0"/>
                <a:cs typeface="Arial" pitchFamily="34" charset="0"/>
              </a:rPr>
              <a:t>3.1</a:t>
            </a:r>
            <a:r>
              <a:rPr lang="en-US" sz="1600" dirty="0">
                <a:solidFill>
                  <a:srgbClr val="0070C0"/>
                </a:solidFill>
                <a:latin typeface="Arial" pitchFamily="34" charset="0"/>
                <a:cs typeface="Arial" pitchFamily="34" charset="0"/>
              </a:rPr>
              <a:t>   </a:t>
            </a:r>
            <a:r>
              <a:rPr lang="en-US" sz="2000" dirty="0">
                <a:solidFill>
                  <a:srgbClr val="0070C0"/>
                </a:solidFill>
                <a:latin typeface="Arial" pitchFamily="34" charset="0"/>
                <a:cs typeface="Arial" pitchFamily="34" charset="0"/>
              </a:rPr>
              <a:t>On receipt of a PDS proposal from any Implementing Agency, the  R&amp;D Section will assign an identification number to the proposal and create a separate file for that proposal.</a:t>
            </a:r>
            <a:endParaRPr lang="en-IN" sz="2000" dirty="0">
              <a:solidFill>
                <a:srgbClr val="0070C0"/>
              </a:solidFill>
              <a:latin typeface="Arial" pitchFamily="34" charset="0"/>
              <a:cs typeface="Arial" pitchFamily="34" charset="0"/>
            </a:endParaRPr>
          </a:p>
          <a:p>
            <a:pPr marL="515938" indent="-515938">
              <a:defRPr/>
            </a:pPr>
            <a:r>
              <a:rPr lang="en-US" sz="2000" dirty="0">
                <a:solidFill>
                  <a:srgbClr val="C00000"/>
                </a:solidFill>
                <a:latin typeface="Arial" pitchFamily="34" charset="0"/>
                <a:cs typeface="Arial" pitchFamily="34" charset="0"/>
              </a:rPr>
              <a:t>3.2</a:t>
            </a:r>
            <a:r>
              <a:rPr lang="en-US" sz="2000" dirty="0">
                <a:solidFill>
                  <a:srgbClr val="0070C0"/>
                </a:solidFill>
                <a:latin typeface="Arial" pitchFamily="34" charset="0"/>
                <a:cs typeface="Arial" pitchFamily="34" charset="0"/>
              </a:rPr>
              <a:t>  The R&amp;D Section will send soft copy of the PDS proposal to any  subject area expert in NIH for internal review.</a:t>
            </a:r>
            <a:endParaRPr lang="en-IN" sz="2000" dirty="0">
              <a:solidFill>
                <a:srgbClr val="0070C0"/>
              </a:solidFill>
              <a:latin typeface="Arial" pitchFamily="34" charset="0"/>
              <a:cs typeface="Arial" pitchFamily="34" charset="0"/>
            </a:endParaRPr>
          </a:p>
          <a:p>
            <a:pPr marL="515938" indent="-515938">
              <a:defRPr/>
            </a:pPr>
            <a:r>
              <a:rPr lang="en-US" sz="2000" dirty="0">
                <a:solidFill>
                  <a:srgbClr val="C00000"/>
                </a:solidFill>
                <a:latin typeface="Arial" pitchFamily="34" charset="0"/>
                <a:cs typeface="Arial" pitchFamily="34" charset="0"/>
              </a:rPr>
              <a:t>3.3</a:t>
            </a:r>
            <a:r>
              <a:rPr lang="en-US" sz="2000" dirty="0">
                <a:solidFill>
                  <a:srgbClr val="0070C0"/>
                </a:solidFill>
                <a:latin typeface="Arial" pitchFamily="34" charset="0"/>
                <a:cs typeface="Arial" pitchFamily="34" charset="0"/>
              </a:rPr>
              <a:t>  On receipt of reviewer comments, the PDS proposal (if required) will be sent to Principal Investigator (PI) for revising the PDS proposal based-upon comments of the reviewer.</a:t>
            </a:r>
            <a:endParaRPr lang="en-IN" sz="2000" dirty="0">
              <a:solidFill>
                <a:srgbClr val="0070C0"/>
              </a:solidFill>
              <a:latin typeface="Arial" pitchFamily="34" charset="0"/>
              <a:cs typeface="Arial" pitchFamily="34" charset="0"/>
            </a:endParaRPr>
          </a:p>
          <a:p>
            <a:pPr marL="515938" indent="-515938">
              <a:defRPr/>
            </a:pPr>
            <a:r>
              <a:rPr lang="en-US" sz="2000" dirty="0">
                <a:solidFill>
                  <a:srgbClr val="C00000"/>
                </a:solidFill>
                <a:latin typeface="Arial" pitchFamily="34" charset="0"/>
                <a:cs typeface="Arial" pitchFamily="34" charset="0"/>
              </a:rPr>
              <a:t>3.4</a:t>
            </a:r>
            <a:r>
              <a:rPr lang="en-US" sz="2000" dirty="0">
                <a:solidFill>
                  <a:srgbClr val="0070C0"/>
                </a:solidFill>
                <a:latin typeface="Arial" pitchFamily="34" charset="0"/>
                <a:cs typeface="Arial" pitchFamily="34" charset="0"/>
              </a:rPr>
              <a:t>  Principal Investigators of such revised PDS proposals will be asked to present their proposal before the designated R&amp;D Committee.</a:t>
            </a:r>
            <a:endParaRPr lang="en-IN" sz="2000" dirty="0">
              <a:solidFill>
                <a:srgbClr val="0070C0"/>
              </a:solidFill>
              <a:latin typeface="Arial" pitchFamily="34" charset="0"/>
              <a:cs typeface="Arial" pitchFamily="34" charset="0"/>
            </a:endParaRPr>
          </a:p>
          <a:p>
            <a:pPr marL="515938" indent="-515938">
              <a:defRPr/>
            </a:pPr>
            <a:r>
              <a:rPr lang="en-US" sz="2000" dirty="0">
                <a:solidFill>
                  <a:srgbClr val="C00000"/>
                </a:solidFill>
                <a:latin typeface="Arial" pitchFamily="34" charset="0"/>
                <a:cs typeface="Arial" pitchFamily="34" charset="0"/>
              </a:rPr>
              <a:t>3.5</a:t>
            </a:r>
            <a:r>
              <a:rPr lang="en-US" sz="2000" dirty="0">
                <a:solidFill>
                  <a:srgbClr val="0070C0"/>
                </a:solidFill>
                <a:latin typeface="Arial" pitchFamily="34" charset="0"/>
                <a:cs typeface="Arial" pitchFamily="34" charset="0"/>
              </a:rPr>
              <a:t>  After notification of presentation date, soft copy of all the revised PDS proposals (proposed to be presented) will be sent to expert committee members for their prior knowledge so that they are better prepared for their expert views during the presentations.</a:t>
            </a:r>
            <a:endParaRPr lang="en-IN" sz="2000" dirty="0">
              <a:solidFill>
                <a:srgbClr val="0070C0"/>
              </a:solidFill>
              <a:latin typeface="Arial" pitchFamily="34" charset="0"/>
              <a:cs typeface="Arial" pitchFamily="34" charset="0"/>
            </a:endParaRPr>
          </a:p>
          <a:p>
            <a:pPr marL="515938" indent="-515938">
              <a:defRPr/>
            </a:pPr>
            <a:r>
              <a:rPr lang="en-US" sz="2000" dirty="0">
                <a:solidFill>
                  <a:srgbClr val="C00000"/>
                </a:solidFill>
                <a:latin typeface="Arial" pitchFamily="34" charset="0"/>
                <a:cs typeface="Arial" pitchFamily="34" charset="0"/>
              </a:rPr>
              <a:t>3.6</a:t>
            </a:r>
            <a:r>
              <a:rPr lang="en-US" sz="2000" dirty="0">
                <a:solidFill>
                  <a:srgbClr val="0070C0"/>
                </a:solidFill>
                <a:latin typeface="Arial" pitchFamily="34" charset="0"/>
                <a:cs typeface="Arial" pitchFamily="34" charset="0"/>
              </a:rPr>
              <a:t>  Based-upon the presentations by PI, the designated R&amp;D Committee may approve the PDS proposals or advise for any modifications needed in objectives, methodology, study area, budget etc.</a:t>
            </a:r>
            <a:endParaRPr lang="en-IN" sz="2000" dirty="0">
              <a:solidFill>
                <a:srgbClr val="0070C0"/>
              </a:solidFill>
              <a:latin typeface="Arial" pitchFamily="34" charset="0"/>
              <a:cs typeface="Arial" pitchFamily="34" charset="0"/>
            </a:endParaRPr>
          </a:p>
          <a:p>
            <a:pPr>
              <a:defRPr/>
            </a:pPr>
            <a:endParaRPr lang="en-IN" sz="2000" dirty="0"/>
          </a:p>
        </p:txBody>
      </p:sp>
      <p:sp>
        <p:nvSpPr>
          <p:cNvPr id="6" name="TextBox 5"/>
          <p:cNvSpPr txBox="1"/>
          <p:nvPr/>
        </p:nvSpPr>
        <p:spPr>
          <a:xfrm>
            <a:off x="16884" y="-497"/>
            <a:ext cx="9144000" cy="909217"/>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lgn="ctr" eaLnBrk="0" fontAlgn="auto" hangingPunct="0">
              <a:lnSpc>
                <a:spcPct val="80000"/>
              </a:lnSpc>
              <a:spcBef>
                <a:spcPct val="20000"/>
              </a:spcBef>
              <a:spcAft>
                <a:spcPts val="0"/>
              </a:spcAft>
              <a:defRPr/>
            </a:pPr>
            <a:r>
              <a:rPr lang="en-US" sz="36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EXAMINATION OF PDS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71438" y="1000125"/>
            <a:ext cx="8929687" cy="4154488"/>
          </a:xfrm>
          <a:prstGeom prst="rect">
            <a:avLst/>
          </a:prstGeom>
          <a:noFill/>
          <a:ln w="9525">
            <a:noFill/>
            <a:miter lim="800000"/>
            <a:headEnd/>
            <a:tailEnd/>
          </a:ln>
        </p:spPr>
        <p:txBody>
          <a:bodyPr>
            <a:spAutoFit/>
          </a:bodyPr>
          <a:lstStyle/>
          <a:p>
            <a:pPr marL="690563" indent="-690563"/>
            <a:r>
              <a:rPr lang="en-US" sz="2400">
                <a:solidFill>
                  <a:srgbClr val="C00000"/>
                </a:solidFill>
                <a:latin typeface="Arial" charset="0"/>
              </a:rPr>
              <a:t>3.7</a:t>
            </a:r>
            <a:r>
              <a:rPr lang="en-US" sz="2400">
                <a:latin typeface="Arial" charset="0"/>
              </a:rPr>
              <a:t>   </a:t>
            </a:r>
            <a:r>
              <a:rPr lang="en-US" sz="2400">
                <a:solidFill>
                  <a:srgbClr val="0070C0"/>
                </a:solidFill>
                <a:latin typeface="Arial" charset="0"/>
              </a:rPr>
              <a:t>Formal order for approval of PDS proposals or revision will be issued by NPMU.</a:t>
            </a:r>
            <a:endParaRPr lang="en-IN" sz="2400">
              <a:solidFill>
                <a:srgbClr val="0070C0"/>
              </a:solidFill>
              <a:latin typeface="Arial" charset="0"/>
            </a:endParaRPr>
          </a:p>
          <a:p>
            <a:pPr marL="690563" indent="-690563"/>
            <a:r>
              <a:rPr lang="en-US" sz="2400">
                <a:solidFill>
                  <a:srgbClr val="C00000"/>
                </a:solidFill>
                <a:latin typeface="Arial" charset="0"/>
              </a:rPr>
              <a:t>3.8</a:t>
            </a:r>
            <a:r>
              <a:rPr lang="en-US" sz="2400">
                <a:solidFill>
                  <a:srgbClr val="0070C0"/>
                </a:solidFill>
                <a:latin typeface="Arial" charset="0"/>
              </a:rPr>
              <a:t>   All PIs of approved PDS are required to submit half-yearly progress report to NIH and NPMU.</a:t>
            </a:r>
            <a:endParaRPr lang="en-IN" sz="2400">
              <a:solidFill>
                <a:srgbClr val="0070C0"/>
              </a:solidFill>
              <a:latin typeface="Arial" charset="0"/>
            </a:endParaRPr>
          </a:p>
          <a:p>
            <a:pPr marL="690563" indent="-690563"/>
            <a:r>
              <a:rPr lang="en-US" sz="2400">
                <a:solidFill>
                  <a:srgbClr val="C00000"/>
                </a:solidFill>
                <a:latin typeface="Arial" charset="0"/>
              </a:rPr>
              <a:t>3.9   </a:t>
            </a:r>
            <a:r>
              <a:rPr lang="en-US" sz="2400">
                <a:solidFill>
                  <a:srgbClr val="0070C0"/>
                </a:solidFill>
                <a:latin typeface="Arial" charset="0"/>
              </a:rPr>
              <a:t>There will be annual review of ongoing PDS by the designated R&amp;D committee wherein all PIs will present the status and progress of their studies and further incorporate any suggestions or modifications of committee members in their studies. </a:t>
            </a:r>
            <a:endParaRPr lang="en-IN" sz="2400">
              <a:solidFill>
                <a:srgbClr val="0070C0"/>
              </a:solidFill>
              <a:latin typeface="Arial" charset="0"/>
            </a:endParaRPr>
          </a:p>
          <a:p>
            <a:pPr marL="690563" indent="-690563"/>
            <a:r>
              <a:rPr lang="en-US" sz="2400">
                <a:solidFill>
                  <a:srgbClr val="C00000"/>
                </a:solidFill>
                <a:latin typeface="Arial" charset="0"/>
              </a:rPr>
              <a:t>3.10 </a:t>
            </a:r>
            <a:r>
              <a:rPr lang="en-US" sz="2400">
                <a:solidFill>
                  <a:srgbClr val="0070C0"/>
                </a:solidFill>
                <a:latin typeface="Arial" charset="0"/>
              </a:rPr>
              <a:t>After completion of PDS, the PI is also required to submit copies of Final Report of the PDS.</a:t>
            </a:r>
            <a:endParaRPr lang="en-IN" sz="2400">
              <a:solidFill>
                <a:srgbClr val="0070C0"/>
              </a:solidFill>
              <a:latin typeface="Arial" charset="0"/>
            </a:endParaRPr>
          </a:p>
        </p:txBody>
      </p:sp>
      <p:sp>
        <p:nvSpPr>
          <p:cNvPr id="6" name="TextBox 5"/>
          <p:cNvSpPr txBox="1"/>
          <p:nvPr/>
        </p:nvSpPr>
        <p:spPr>
          <a:xfrm>
            <a:off x="16884" y="-497"/>
            <a:ext cx="9144000" cy="909217"/>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lgn="ctr" eaLnBrk="0" fontAlgn="auto" hangingPunct="0">
              <a:lnSpc>
                <a:spcPct val="80000"/>
              </a:lnSpc>
              <a:spcBef>
                <a:spcPct val="20000"/>
              </a:spcBef>
              <a:spcAft>
                <a:spcPts val="0"/>
              </a:spcAft>
              <a:defRPr/>
            </a:pPr>
            <a:r>
              <a:rPr lang="en-US" sz="36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EXAMINATION OF PDS (Contd..)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838200" y="533400"/>
            <a:ext cx="7620000" cy="1077913"/>
          </a:xfrm>
          <a:prstGeom prst="rect">
            <a:avLst/>
          </a:prstGeom>
          <a:noFill/>
          <a:ln w="9525">
            <a:noFill/>
            <a:miter lim="800000"/>
            <a:headEnd/>
            <a:tailEnd/>
          </a:ln>
        </p:spPr>
        <p:txBody>
          <a:bodyPr>
            <a:spAutoFit/>
          </a:bodyPr>
          <a:lstStyle/>
          <a:p>
            <a:pPr algn="ctr"/>
            <a:r>
              <a:rPr lang="en-US" sz="3600">
                <a:solidFill>
                  <a:srgbClr val="0000CC"/>
                </a:solidFill>
              </a:rPr>
              <a:t>Current Status of PDS Proposals</a:t>
            </a:r>
          </a:p>
          <a:p>
            <a:pPr algn="ctr"/>
            <a:r>
              <a:rPr lang="en-US">
                <a:solidFill>
                  <a:srgbClr val="C00000"/>
                </a:solidFill>
              </a:rPr>
              <a:t>(As on 20 May 2017)</a:t>
            </a:r>
          </a:p>
        </p:txBody>
      </p:sp>
      <p:sp>
        <p:nvSpPr>
          <p:cNvPr id="6147" name="TextBox 2"/>
          <p:cNvSpPr txBox="1">
            <a:spLocks noChangeArrowheads="1"/>
          </p:cNvSpPr>
          <p:nvPr/>
        </p:nvSpPr>
        <p:spPr bwMode="auto">
          <a:xfrm>
            <a:off x="838200" y="2209800"/>
            <a:ext cx="7772400" cy="415498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defRPr/>
            </a:pPr>
            <a:endParaRPr lang="en-US" dirty="0"/>
          </a:p>
          <a:p>
            <a:pPr>
              <a:defRPr/>
            </a:pPr>
            <a:r>
              <a:rPr lang="en-US" sz="3200" dirty="0"/>
              <a:t>Total PDS Proposals Received 	=  72</a:t>
            </a:r>
          </a:p>
          <a:p>
            <a:pPr>
              <a:defRPr/>
            </a:pPr>
            <a:endParaRPr lang="en-US" sz="2000" dirty="0"/>
          </a:p>
          <a:p>
            <a:pPr>
              <a:defRPr/>
            </a:pPr>
            <a:endParaRPr lang="en-US" sz="2000" dirty="0"/>
          </a:p>
          <a:p>
            <a:pPr>
              <a:defRPr/>
            </a:pPr>
            <a:r>
              <a:rPr lang="en-US" sz="3200" dirty="0">
                <a:solidFill>
                  <a:srgbClr val="7030A0"/>
                </a:solidFill>
              </a:rPr>
              <a:t>Under Review 				=  13 </a:t>
            </a:r>
          </a:p>
          <a:p>
            <a:pPr>
              <a:defRPr/>
            </a:pPr>
            <a:endParaRPr lang="en-US" sz="2000" dirty="0"/>
          </a:p>
          <a:p>
            <a:pPr>
              <a:defRPr/>
            </a:pPr>
            <a:r>
              <a:rPr lang="en-US" sz="3200" dirty="0">
                <a:solidFill>
                  <a:srgbClr val="00B050"/>
                </a:solidFill>
              </a:rPr>
              <a:t>Under Revision by PI 			=  33 </a:t>
            </a:r>
          </a:p>
          <a:p>
            <a:pPr>
              <a:defRPr/>
            </a:pPr>
            <a:endParaRPr lang="en-US" sz="2000" dirty="0"/>
          </a:p>
          <a:p>
            <a:pPr>
              <a:defRPr/>
            </a:pPr>
            <a:r>
              <a:rPr lang="en-US" sz="3200" dirty="0">
                <a:solidFill>
                  <a:srgbClr val="CC00FF"/>
                </a:solidFill>
              </a:rPr>
              <a:t>Revised Proposals Received </a:t>
            </a:r>
            <a:r>
              <a:rPr lang="en-US" sz="3200">
                <a:solidFill>
                  <a:srgbClr val="CC00FF"/>
                </a:solidFill>
              </a:rPr>
              <a:t>	</a:t>
            </a:r>
            <a:r>
              <a:rPr lang="en-US" sz="3200" smtClean="0">
                <a:solidFill>
                  <a:srgbClr val="CC00FF"/>
                </a:solidFill>
              </a:rPr>
              <a:t>	=  </a:t>
            </a:r>
            <a:r>
              <a:rPr lang="en-US" sz="3200" dirty="0">
                <a:solidFill>
                  <a:srgbClr val="CC00FF"/>
                </a:solidFill>
              </a:rPr>
              <a:t>26 </a:t>
            </a:r>
          </a:p>
          <a:p>
            <a:pPr algn="ct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838200" y="228600"/>
            <a:ext cx="7391400" cy="4619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2400">
                <a:solidFill>
                  <a:srgbClr val="0000CC"/>
                </a:solidFill>
              </a:rPr>
              <a:t>List of Revised PDS Proposals as on 20 May 2017</a:t>
            </a:r>
            <a:endParaRPr lang="en-IN" sz="2400">
              <a:solidFill>
                <a:srgbClr val="0000CC"/>
              </a:solidFill>
            </a:endParaRPr>
          </a:p>
        </p:txBody>
      </p:sp>
      <p:graphicFrame>
        <p:nvGraphicFramePr>
          <p:cNvPr id="3" name="Table 2"/>
          <p:cNvGraphicFramePr>
            <a:graphicFrameLocks noGrp="1"/>
          </p:cNvGraphicFramePr>
          <p:nvPr/>
        </p:nvGraphicFramePr>
        <p:xfrm>
          <a:off x="838200" y="1219200"/>
          <a:ext cx="7391401" cy="5092151"/>
        </p:xfrm>
        <a:graphic>
          <a:graphicData uri="http://schemas.openxmlformats.org/drawingml/2006/table">
            <a:tbl>
              <a:tblPr/>
              <a:tblGrid>
                <a:gridCol w="1445791">
                  <a:extLst>
                    <a:ext uri="{9D8B030D-6E8A-4147-A177-3AD203B41FA5}">
                      <a16:colId xmlns:a16="http://schemas.microsoft.com/office/drawing/2014/main" val="20000"/>
                    </a:ext>
                  </a:extLst>
                </a:gridCol>
                <a:gridCol w="4905940">
                  <a:extLst>
                    <a:ext uri="{9D8B030D-6E8A-4147-A177-3AD203B41FA5}">
                      <a16:colId xmlns:a16="http://schemas.microsoft.com/office/drawing/2014/main" val="20001"/>
                    </a:ext>
                  </a:extLst>
                </a:gridCol>
                <a:gridCol w="1039670">
                  <a:extLst>
                    <a:ext uri="{9D8B030D-6E8A-4147-A177-3AD203B41FA5}">
                      <a16:colId xmlns:a16="http://schemas.microsoft.com/office/drawing/2014/main" val="20002"/>
                    </a:ext>
                  </a:extLst>
                </a:gridCol>
              </a:tblGrid>
              <a:tr h="555146">
                <a:tc>
                  <a:txBody>
                    <a:bodyPr/>
                    <a:lstStyle/>
                    <a:p>
                      <a:pPr algn="ctr" fontAlgn="ctr"/>
                      <a:r>
                        <a:rPr lang="en-US" sz="1800" b="1" i="0" u="none" strike="noStrike" dirty="0">
                          <a:solidFill>
                            <a:srgbClr val="000000"/>
                          </a:solidFill>
                          <a:latin typeface="Calibri"/>
                        </a:rPr>
                        <a:t>Implementing Agency</a:t>
                      </a:r>
                    </a:p>
                  </a:txBody>
                  <a:tcPr marL="7620" marR="7620" marT="7620" marB="0" anchor="ctr">
                    <a:lnL>
                      <a:noFill/>
                    </a:lnL>
                    <a:lnR>
                      <a:noFill/>
                    </a:lnR>
                    <a:lnT>
                      <a:noFill/>
                    </a:lnT>
                    <a:lnB>
                      <a:noFill/>
                    </a:lnB>
                  </a:tcPr>
                </a:tc>
                <a:tc>
                  <a:txBody>
                    <a:bodyPr/>
                    <a:lstStyle/>
                    <a:p>
                      <a:pPr algn="ctr" fontAlgn="ctr"/>
                      <a:r>
                        <a:rPr lang="en-US" sz="1800" b="1" i="0" u="none" strike="noStrike" dirty="0">
                          <a:solidFill>
                            <a:srgbClr val="000000"/>
                          </a:solidFill>
                          <a:latin typeface="Calibri"/>
                        </a:rPr>
                        <a:t>PDS Title</a:t>
                      </a:r>
                    </a:p>
                  </a:txBody>
                  <a:tcPr marL="7620" marR="7620" marT="7620" marB="0" anchor="ctr">
                    <a:lnL>
                      <a:noFill/>
                    </a:lnL>
                    <a:lnR>
                      <a:noFill/>
                    </a:lnR>
                    <a:lnT>
                      <a:noFill/>
                    </a:lnT>
                    <a:lnB>
                      <a:noFill/>
                    </a:lnB>
                  </a:tcPr>
                </a:tc>
                <a:tc>
                  <a:txBody>
                    <a:bodyPr/>
                    <a:lstStyle/>
                    <a:p>
                      <a:pPr algn="ctr" fontAlgn="ctr"/>
                      <a:r>
                        <a:rPr lang="en-US" sz="1800" b="1" i="0" u="none" strike="noStrike" dirty="0">
                          <a:solidFill>
                            <a:srgbClr val="000000"/>
                          </a:solidFill>
                          <a:latin typeface="Calibri"/>
                        </a:rPr>
                        <a:t>Budget (</a:t>
                      </a:r>
                      <a:r>
                        <a:rPr lang="en-US" sz="1800" b="1" i="0" u="none" strike="noStrike" dirty="0" err="1">
                          <a:solidFill>
                            <a:srgbClr val="000000"/>
                          </a:solidFill>
                          <a:latin typeface="Calibri"/>
                        </a:rPr>
                        <a:t>Lacs</a:t>
                      </a:r>
                      <a:r>
                        <a:rPr lang="en-US" sz="1800" b="1" i="0" u="none" strike="noStrike" dirty="0">
                          <a:solidFill>
                            <a:srgbClr val="000000"/>
                          </a:solidFill>
                          <a:latin typeface="Calibri"/>
                        </a:rPr>
                        <a:t>)</a:t>
                      </a:r>
                    </a:p>
                  </a:txBody>
                  <a:tcPr marL="7620" marR="7620" marT="7620" marB="0" anchor="ctr">
                    <a:lnL>
                      <a:noFill/>
                    </a:lnL>
                    <a:lnR>
                      <a:noFill/>
                    </a:lnR>
                    <a:lnT>
                      <a:noFill/>
                    </a:lnT>
                    <a:lnB>
                      <a:noFill/>
                    </a:lnB>
                  </a:tcPr>
                </a:tc>
                <a:extLst>
                  <a:ext uri="{0D108BD9-81ED-4DB2-BD59-A6C34878D82A}">
                    <a16:rowId xmlns:a16="http://schemas.microsoft.com/office/drawing/2014/main" val="10000"/>
                  </a:ext>
                </a:extLst>
              </a:tr>
              <a:tr h="294567">
                <a:tc>
                  <a:txBody>
                    <a:bodyPr/>
                    <a:lstStyle/>
                    <a:p>
                      <a:pPr algn="ctr" fontAlgn="ctr"/>
                      <a:endParaRPr lang="en-US" sz="1800" b="1"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ctr" fontAlgn="ctr"/>
                      <a:endParaRPr lang="en-US" sz="1800" b="1"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ctr" fontAlgn="ctr"/>
                      <a:endParaRPr lang="en-US" sz="1800" b="1" i="0" u="none" strike="noStrike" dirty="0">
                        <a:solidFill>
                          <a:srgbClr val="000000"/>
                        </a:solidFill>
                        <a:latin typeface="Calibri"/>
                      </a:endParaRPr>
                    </a:p>
                  </a:txBody>
                  <a:tcPr marL="7620" marR="7620" marT="7620" marB="0" anchor="ctr">
                    <a:lnL>
                      <a:noFill/>
                    </a:lnL>
                    <a:lnR>
                      <a:noFill/>
                    </a:lnR>
                    <a:lnT>
                      <a:noFill/>
                    </a:lnT>
                    <a:lnB>
                      <a:noFill/>
                    </a:lnB>
                  </a:tcPr>
                </a:tc>
                <a:extLst>
                  <a:ext uri="{0D108BD9-81ED-4DB2-BD59-A6C34878D82A}">
                    <a16:rowId xmlns:a16="http://schemas.microsoft.com/office/drawing/2014/main" val="10001"/>
                  </a:ext>
                </a:extLst>
              </a:tr>
              <a:tr h="339884">
                <a:tc>
                  <a:txBody>
                    <a:bodyPr/>
                    <a:lstStyle/>
                    <a:p>
                      <a:pPr algn="ctr" fontAlgn="ctr"/>
                      <a:r>
                        <a:rPr lang="en-US" sz="1800" b="1" i="0" u="none" strike="noStrike">
                          <a:solidFill>
                            <a:srgbClr val="000000"/>
                          </a:solidFill>
                          <a:latin typeface="Calibri"/>
                        </a:rPr>
                        <a:t>CWPRS</a:t>
                      </a:r>
                    </a:p>
                  </a:txBody>
                  <a:tcPr marL="7620" marR="7620" marT="7620" marB="0" anchor="ctr">
                    <a:lnL>
                      <a:noFill/>
                    </a:lnL>
                    <a:lnR>
                      <a:noFill/>
                    </a:lnR>
                    <a:lnT>
                      <a:noFill/>
                    </a:lnT>
                    <a:lnB>
                      <a:noFill/>
                    </a:lnB>
                  </a:tcPr>
                </a:tc>
                <a:tc>
                  <a:txBody>
                    <a:bodyPr/>
                    <a:lstStyle/>
                    <a:p>
                      <a:pPr algn="ctr" fontAlgn="b"/>
                      <a:endParaRPr lang="en-US" sz="1800" b="1" i="0" u="none" strike="noStrike">
                        <a:solidFill>
                          <a:srgbClr val="000000"/>
                        </a:solidFill>
                        <a:latin typeface="Calibri"/>
                      </a:endParaRPr>
                    </a:p>
                  </a:txBody>
                  <a:tcPr marL="7620" marR="7620" marT="7620" marB="0" anchor="b">
                    <a:lnL>
                      <a:noFill/>
                    </a:lnL>
                    <a:lnR>
                      <a:noFill/>
                    </a:lnR>
                    <a:lnT>
                      <a:noFill/>
                    </a:lnT>
                    <a:lnB>
                      <a:noFill/>
                    </a:lnB>
                  </a:tcPr>
                </a:tc>
                <a:tc>
                  <a:txBody>
                    <a:bodyPr/>
                    <a:lstStyle/>
                    <a:p>
                      <a:pPr algn="l" fontAlgn="b"/>
                      <a:endParaRPr lang="en-US" sz="1800" b="0" i="0" u="none" strike="noStrike" dirty="0">
                        <a:solidFill>
                          <a:srgbClr val="000000"/>
                        </a:solidFill>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val="10002"/>
                  </a:ext>
                </a:extLst>
              </a:tr>
              <a:tr h="815724">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a:solidFill>
                            <a:srgbClr val="000000"/>
                          </a:solidFill>
                          <a:latin typeface="Calibri"/>
                        </a:rPr>
                        <a:t>Study of Surface and Subsurface Water Interaction using Remote Sensing, Geohydrological and Geophysical Techniques and its Modeling</a:t>
                      </a:r>
                    </a:p>
                  </a:txBody>
                  <a:tcPr marL="7620" marR="7620" marT="7620" marB="0">
                    <a:lnL>
                      <a:noFill/>
                    </a:lnL>
                    <a:lnR>
                      <a:noFill/>
                    </a:lnR>
                    <a:lnT>
                      <a:noFill/>
                    </a:lnT>
                    <a:lnB>
                      <a:noFill/>
                    </a:lnB>
                  </a:tcPr>
                </a:tc>
                <a:tc>
                  <a:txBody>
                    <a:bodyPr/>
                    <a:lstStyle/>
                    <a:p>
                      <a:pPr algn="ctr" fontAlgn="t"/>
                      <a:r>
                        <a:rPr lang="en-US" sz="1800" b="0" i="0" u="none" strike="noStrike" dirty="0">
                          <a:solidFill>
                            <a:srgbClr val="000000"/>
                          </a:solidFill>
                          <a:latin typeface="Calibri"/>
                        </a:rPr>
                        <a:t>98.80</a:t>
                      </a:r>
                    </a:p>
                  </a:txBody>
                  <a:tcPr marL="7620" marR="7620" marT="7620" marB="0">
                    <a:lnL>
                      <a:noFill/>
                    </a:lnL>
                    <a:lnR>
                      <a:noFill/>
                    </a:lnR>
                    <a:lnT>
                      <a:noFill/>
                    </a:lnT>
                    <a:lnB>
                      <a:noFill/>
                    </a:lnB>
                  </a:tcPr>
                </a:tc>
                <a:extLst>
                  <a:ext uri="{0D108BD9-81ED-4DB2-BD59-A6C34878D82A}">
                    <a16:rowId xmlns:a16="http://schemas.microsoft.com/office/drawing/2014/main" val="10003"/>
                  </a:ext>
                </a:extLst>
              </a:tr>
              <a:tr h="543815">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River </a:t>
                      </a:r>
                      <a:r>
                        <a:rPr lang="en-US" sz="1800" b="0" i="0" u="none" strike="noStrike" dirty="0">
                          <a:solidFill>
                            <a:srgbClr val="000000"/>
                          </a:solidFill>
                          <a:latin typeface="Calibri"/>
                        </a:rPr>
                        <a:t>Rejuvenation of </a:t>
                      </a:r>
                      <a:r>
                        <a:rPr lang="en-US" sz="1800" b="0" i="0" u="none" strike="noStrike" dirty="0" err="1">
                          <a:solidFill>
                            <a:srgbClr val="000000"/>
                          </a:solidFill>
                          <a:latin typeface="Calibri"/>
                        </a:rPr>
                        <a:t>Mutha</a:t>
                      </a:r>
                      <a:r>
                        <a:rPr lang="en-US" sz="1800" b="0" i="0" u="none" strike="noStrike" dirty="0">
                          <a:solidFill>
                            <a:srgbClr val="000000"/>
                          </a:solidFill>
                          <a:latin typeface="Calibri"/>
                        </a:rPr>
                        <a:t> River Reach Flowing through </a:t>
                      </a:r>
                      <a:r>
                        <a:rPr lang="en-US" sz="1800" b="0" i="0" u="none" strike="noStrike" dirty="0" err="1">
                          <a:solidFill>
                            <a:srgbClr val="000000"/>
                          </a:solidFill>
                          <a:latin typeface="Calibri"/>
                        </a:rPr>
                        <a:t>Pune</a:t>
                      </a:r>
                      <a:r>
                        <a:rPr lang="en-US" sz="1800" b="0" i="0" u="none" strike="noStrike" dirty="0">
                          <a:solidFill>
                            <a:srgbClr val="000000"/>
                          </a:solidFill>
                          <a:latin typeface="Calibri"/>
                        </a:rPr>
                        <a:t> City and Suburbs, Maharashtra</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70.00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4"/>
                  </a:ext>
                </a:extLst>
              </a:tr>
              <a:tr h="271908">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5"/>
                  </a:ext>
                </a:extLst>
              </a:tr>
              <a:tr h="271908">
                <a:tc>
                  <a:txBody>
                    <a:bodyPr/>
                    <a:lstStyle/>
                    <a:p>
                      <a:pPr algn="ctr" fontAlgn="ctr"/>
                      <a:r>
                        <a:rPr lang="en-US" sz="1800" b="1" i="0" u="none" strike="noStrike">
                          <a:solidFill>
                            <a:srgbClr val="000000"/>
                          </a:solidFill>
                          <a:latin typeface="Calibri"/>
                        </a:rPr>
                        <a:t>Chhattisgarh</a:t>
                      </a:r>
                    </a:p>
                  </a:txBody>
                  <a:tcPr marL="7620" marR="7620" marT="7620" marB="0" anchor="ctr">
                    <a:lnL>
                      <a:noFill/>
                    </a:lnL>
                    <a:lnR>
                      <a:noFill/>
                    </a:lnR>
                    <a:lnT>
                      <a:noFill/>
                    </a:lnT>
                    <a:lnB>
                      <a:noFill/>
                    </a:lnB>
                  </a:tcPr>
                </a:tc>
                <a:tc>
                  <a:txBody>
                    <a:bodyPr/>
                    <a:lstStyle/>
                    <a:p>
                      <a:pPr algn="l" fontAlgn="b"/>
                      <a:endParaRPr lang="en-US" sz="1800" b="0" i="0" u="none" strike="noStrike">
                        <a:solidFill>
                          <a:srgbClr val="000000"/>
                        </a:solidFill>
                        <a:latin typeface="Calibri"/>
                      </a:endParaRPr>
                    </a:p>
                  </a:txBody>
                  <a:tcPr marL="7620" marR="7620" marT="7620" marB="0" anchor="b">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6"/>
                  </a:ext>
                </a:extLst>
              </a:tr>
              <a:tr h="543815">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a:solidFill>
                            <a:srgbClr val="000000"/>
                          </a:solidFill>
                          <a:latin typeface="Calibri"/>
                        </a:rPr>
                        <a:t>Integrated Reservoir Operation Studies for Mahanadi Reservoir Complex in Chhattisgarh</a:t>
                      </a:r>
                    </a:p>
                  </a:txBody>
                  <a:tcPr marL="7620" marR="7620" marT="7620" marB="0">
                    <a:lnL>
                      <a:noFill/>
                    </a:lnL>
                    <a:lnR>
                      <a:noFill/>
                    </a:lnR>
                    <a:lnT>
                      <a:noFill/>
                    </a:lnT>
                    <a:lnB>
                      <a:noFill/>
                    </a:lnB>
                  </a:tcPr>
                </a:tc>
                <a:tc>
                  <a:txBody>
                    <a:bodyPr/>
                    <a:lstStyle/>
                    <a:p>
                      <a:pPr algn="ctr" fontAlgn="t"/>
                      <a:r>
                        <a:rPr lang="en-US" sz="1800" b="0" i="0" u="none" strike="noStrike" dirty="0">
                          <a:solidFill>
                            <a:srgbClr val="000000"/>
                          </a:solidFill>
                          <a:latin typeface="Calibri"/>
                        </a:rPr>
                        <a:t>55.00</a:t>
                      </a:r>
                    </a:p>
                  </a:txBody>
                  <a:tcPr marL="7620" marR="7620" marT="7620" marB="0">
                    <a:lnL>
                      <a:noFill/>
                    </a:lnL>
                    <a:lnR>
                      <a:noFill/>
                    </a:lnR>
                    <a:lnT>
                      <a:noFill/>
                    </a:lnT>
                    <a:lnB>
                      <a:noFill/>
                    </a:lnB>
                  </a:tcPr>
                </a:tc>
                <a:extLst>
                  <a:ext uri="{0D108BD9-81ED-4DB2-BD59-A6C34878D82A}">
                    <a16:rowId xmlns:a16="http://schemas.microsoft.com/office/drawing/2014/main" val="10007"/>
                  </a:ext>
                </a:extLst>
              </a:tr>
              <a:tr h="271908">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8"/>
                  </a:ext>
                </a:extLst>
              </a:tr>
              <a:tr h="271908">
                <a:tc>
                  <a:txBody>
                    <a:bodyPr/>
                    <a:lstStyle/>
                    <a:p>
                      <a:pPr algn="ctr" fontAlgn="ctr"/>
                      <a:r>
                        <a:rPr lang="en-US" sz="1800" b="1" i="0" u="none" strike="noStrike">
                          <a:solidFill>
                            <a:srgbClr val="000000"/>
                          </a:solidFill>
                          <a:latin typeface="Calibri"/>
                        </a:rPr>
                        <a:t>Karnataka</a:t>
                      </a:r>
                    </a:p>
                  </a:txBody>
                  <a:tcPr marL="7620" marR="7620" marT="7620" marB="0" anchor="ctr">
                    <a:lnL>
                      <a:noFill/>
                    </a:lnL>
                    <a:lnR>
                      <a:noFill/>
                    </a:lnR>
                    <a:lnT>
                      <a:noFill/>
                    </a:lnT>
                    <a:lnB>
                      <a:noFill/>
                    </a:lnB>
                  </a:tcPr>
                </a:tc>
                <a:tc>
                  <a:txBody>
                    <a:bodyPr/>
                    <a:lstStyle/>
                    <a:p>
                      <a:pPr algn="l"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9"/>
                  </a:ext>
                </a:extLst>
              </a:tr>
              <a:tr h="543815">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a:solidFill>
                            <a:srgbClr val="000000"/>
                          </a:solidFill>
                          <a:latin typeface="Calibri"/>
                        </a:rPr>
                        <a:t>Assessment of Water Resources in Ungauged Catchments of West Flowing Rivers of Karnataka</a:t>
                      </a:r>
                    </a:p>
                  </a:txBody>
                  <a:tcPr marL="7620" marR="7620" marT="7620" marB="0">
                    <a:lnL>
                      <a:noFill/>
                    </a:lnL>
                    <a:lnR>
                      <a:noFill/>
                    </a:lnR>
                    <a:lnT>
                      <a:noFill/>
                    </a:lnT>
                    <a:lnB>
                      <a:noFill/>
                    </a:lnB>
                  </a:tcPr>
                </a:tc>
                <a:tc>
                  <a:txBody>
                    <a:bodyPr/>
                    <a:lstStyle/>
                    <a:p>
                      <a:pPr algn="ctr" fontAlgn="t"/>
                      <a:r>
                        <a:rPr lang="en-US" sz="1800" b="0" i="0" u="none" strike="noStrike" dirty="0">
                          <a:solidFill>
                            <a:srgbClr val="000000"/>
                          </a:solidFill>
                          <a:latin typeface="Calibri"/>
                        </a:rPr>
                        <a:t>46.93</a:t>
                      </a:r>
                    </a:p>
                  </a:txBody>
                  <a:tcPr marL="7620" marR="7620" marT="7620" marB="0">
                    <a:lnL>
                      <a:noFill/>
                    </a:lnL>
                    <a:lnR>
                      <a:noFill/>
                    </a:lnR>
                    <a:lnT>
                      <a:noFill/>
                    </a:lnT>
                    <a:lnB>
                      <a:noFill/>
                    </a:lnB>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81000"/>
          <a:ext cx="8686799" cy="6103620"/>
        </p:xfrm>
        <a:graphic>
          <a:graphicData uri="http://schemas.openxmlformats.org/drawingml/2006/table">
            <a:tbl>
              <a:tblPr/>
              <a:tblGrid>
                <a:gridCol w="1699176">
                  <a:extLst>
                    <a:ext uri="{9D8B030D-6E8A-4147-A177-3AD203B41FA5}">
                      <a16:colId xmlns:a16="http://schemas.microsoft.com/office/drawing/2014/main" val="20000"/>
                    </a:ext>
                  </a:extLst>
                </a:gridCol>
                <a:gridCol w="5765744">
                  <a:extLst>
                    <a:ext uri="{9D8B030D-6E8A-4147-A177-3AD203B41FA5}">
                      <a16:colId xmlns:a16="http://schemas.microsoft.com/office/drawing/2014/main" val="20001"/>
                    </a:ext>
                  </a:extLst>
                </a:gridCol>
                <a:gridCol w="1221879">
                  <a:extLst>
                    <a:ext uri="{9D8B030D-6E8A-4147-A177-3AD203B41FA5}">
                      <a16:colId xmlns:a16="http://schemas.microsoft.com/office/drawing/2014/main" val="20002"/>
                    </a:ext>
                  </a:extLst>
                </a:gridCol>
              </a:tblGrid>
              <a:tr h="182880">
                <a:tc>
                  <a:txBody>
                    <a:bodyPr/>
                    <a:lstStyle/>
                    <a:p>
                      <a:pPr algn="ctr" fontAlgn="ctr"/>
                      <a:r>
                        <a:rPr lang="en-US" sz="1800" b="1" i="0" u="none" strike="noStrike" dirty="0">
                          <a:solidFill>
                            <a:srgbClr val="000000"/>
                          </a:solidFill>
                          <a:latin typeface="Calibri"/>
                        </a:rPr>
                        <a:t>Kerala</a:t>
                      </a:r>
                    </a:p>
                  </a:txBody>
                  <a:tcPr marL="7620" marR="7620" marT="7620" marB="0" anchor="ctr">
                    <a:lnL>
                      <a:noFill/>
                    </a:lnL>
                    <a:lnR>
                      <a:noFill/>
                    </a:lnR>
                    <a:lnT>
                      <a:noFill/>
                    </a:lnT>
                    <a:lnB>
                      <a:noFill/>
                    </a:lnB>
                  </a:tcPr>
                </a:tc>
                <a:tc>
                  <a:txBody>
                    <a:bodyPr/>
                    <a:lstStyle/>
                    <a:p>
                      <a:pPr algn="l"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0"/>
                  </a:ext>
                </a:extLst>
              </a:tr>
              <a:tr h="365760">
                <a:tc>
                  <a:txBody>
                    <a:bodyPr/>
                    <a:lstStyle/>
                    <a:p>
                      <a:pPr algn="ctr" fontAlgn="ctr"/>
                      <a:endParaRPr lang="en-US" sz="1800" b="0"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a:solidFill>
                            <a:srgbClr val="000000"/>
                          </a:solidFill>
                          <a:latin typeface="Calibri"/>
                        </a:rPr>
                        <a:t>Measurement of Discharge of the Flowing Stream using Image Processing Techniques in Muvattupuzha Basin</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40.00</a:t>
                      </a:r>
                    </a:p>
                  </a:txBody>
                  <a:tcPr marL="7620" marR="7620" marT="7620" marB="0">
                    <a:lnL>
                      <a:noFill/>
                    </a:lnL>
                    <a:lnR>
                      <a:noFill/>
                    </a:lnR>
                    <a:lnT>
                      <a:noFill/>
                    </a:lnT>
                    <a:lnB>
                      <a:noFill/>
                    </a:lnB>
                  </a:tcPr>
                </a:tc>
                <a:extLst>
                  <a:ext uri="{0D108BD9-81ED-4DB2-BD59-A6C34878D82A}">
                    <a16:rowId xmlns:a16="http://schemas.microsoft.com/office/drawing/2014/main" val="10001"/>
                  </a:ext>
                </a:extLst>
              </a:tr>
              <a:tr h="182880">
                <a:tc>
                  <a:txBody>
                    <a:bodyPr/>
                    <a:lstStyle/>
                    <a:p>
                      <a:pPr algn="ctr" fontAlgn="ctr"/>
                      <a:endParaRPr lang="en-US" sz="1800" b="0"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Sediment </a:t>
                      </a:r>
                      <a:r>
                        <a:rPr lang="en-US" sz="1800" b="0" i="0" u="none" strike="noStrike" dirty="0">
                          <a:solidFill>
                            <a:srgbClr val="000000"/>
                          </a:solidFill>
                          <a:latin typeface="Calibri"/>
                        </a:rPr>
                        <a:t>Assessment of Reservoirs</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58.00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2"/>
                  </a:ext>
                </a:extLst>
              </a:tr>
              <a:tr h="548640">
                <a:tc>
                  <a:txBody>
                    <a:bodyPr/>
                    <a:lstStyle/>
                    <a:p>
                      <a:pPr algn="ctr" fontAlgn="ctr"/>
                      <a:endParaRPr lang="en-US" sz="1800" b="0"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Water </a:t>
                      </a:r>
                      <a:r>
                        <a:rPr lang="en-US" sz="1800" b="0" i="0" u="none" strike="noStrike" dirty="0">
                          <a:solidFill>
                            <a:srgbClr val="000000"/>
                          </a:solidFill>
                          <a:latin typeface="Calibri"/>
                        </a:rPr>
                        <a:t>Security and Sustainable Agricultural Productivity through Holistic Management of Ponds in the Command of </a:t>
                      </a:r>
                      <a:r>
                        <a:rPr lang="en-US" sz="1800" b="0" i="0" u="none" strike="noStrike" dirty="0" err="1">
                          <a:solidFill>
                            <a:srgbClr val="000000"/>
                          </a:solidFill>
                          <a:latin typeface="Calibri"/>
                        </a:rPr>
                        <a:t>Neyyar</a:t>
                      </a:r>
                      <a:r>
                        <a:rPr lang="en-US" sz="1800" b="0" i="0" u="none" strike="noStrike" dirty="0">
                          <a:solidFill>
                            <a:srgbClr val="000000"/>
                          </a:solidFill>
                          <a:latin typeface="Calibri"/>
                        </a:rPr>
                        <a:t> Irrigation Project in Kerala with Stakeholder Participation </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170.00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3"/>
                  </a:ext>
                </a:extLst>
              </a:tr>
              <a:tr h="731520">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Evolving </a:t>
                      </a:r>
                      <a:r>
                        <a:rPr lang="en-US" sz="1800" b="0" i="0" u="none" strike="noStrike" dirty="0">
                          <a:solidFill>
                            <a:srgbClr val="000000"/>
                          </a:solidFill>
                          <a:latin typeface="Calibri"/>
                        </a:rPr>
                        <a:t>an Integrated Water Resources Management Model for the Rejuvenation and Environmental Sustainability of </a:t>
                      </a:r>
                      <a:r>
                        <a:rPr lang="en-US" sz="1800" b="0" i="0" u="none" strike="noStrike" dirty="0" err="1">
                          <a:solidFill>
                            <a:srgbClr val="000000"/>
                          </a:solidFill>
                          <a:latin typeface="Calibri"/>
                        </a:rPr>
                        <a:t>Pulamonthodu</a:t>
                      </a:r>
                      <a:r>
                        <a:rPr lang="en-US" sz="1800" b="0" i="0" u="none" strike="noStrike" dirty="0">
                          <a:solidFill>
                            <a:srgbClr val="000000"/>
                          </a:solidFill>
                          <a:latin typeface="Calibri"/>
                        </a:rPr>
                        <a:t> Stream in Kerala through Stakeholders’ Participation</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286.90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4"/>
                  </a:ext>
                </a:extLst>
              </a:tr>
              <a:tr h="182880">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5"/>
                  </a:ext>
                </a:extLst>
              </a:tr>
              <a:tr h="182880">
                <a:tc>
                  <a:txBody>
                    <a:bodyPr/>
                    <a:lstStyle/>
                    <a:p>
                      <a:pPr algn="ctr" fontAlgn="t"/>
                      <a:r>
                        <a:rPr lang="en-US" sz="1800" b="1" i="0" u="none" strike="noStrike">
                          <a:solidFill>
                            <a:srgbClr val="000000"/>
                          </a:solidFill>
                          <a:latin typeface="Calibri"/>
                        </a:rPr>
                        <a:t>Maharashtra</a:t>
                      </a:r>
                    </a:p>
                  </a:txBody>
                  <a:tcPr marL="7620" marR="7620" marT="7620" marB="0">
                    <a:lnL>
                      <a:noFill/>
                    </a:lnL>
                    <a:lnR>
                      <a:noFill/>
                    </a:lnR>
                    <a:lnT>
                      <a:noFill/>
                    </a:lnT>
                    <a:lnB>
                      <a:noFill/>
                    </a:lnB>
                  </a:tcPr>
                </a:tc>
                <a:tc>
                  <a:txBody>
                    <a:bodyPr/>
                    <a:lstStyle/>
                    <a:p>
                      <a:pPr algn="l"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6"/>
                  </a:ext>
                </a:extLst>
              </a:tr>
              <a:tr h="365760">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dirty="0">
                          <a:solidFill>
                            <a:srgbClr val="000000"/>
                          </a:solidFill>
                          <a:latin typeface="Calibri"/>
                        </a:rPr>
                        <a:t>Estimation of Aquifer Hydraulic Parameters in Different Geological Formations</a:t>
                      </a:r>
                    </a:p>
                  </a:txBody>
                  <a:tcPr marL="7620" marR="7620" marT="7620" marB="0">
                    <a:lnL>
                      <a:noFill/>
                    </a:lnL>
                    <a:lnR>
                      <a:noFill/>
                    </a:lnR>
                    <a:lnT>
                      <a:noFill/>
                    </a:lnT>
                    <a:lnB>
                      <a:noFill/>
                    </a:lnB>
                  </a:tcPr>
                </a:tc>
                <a:tc>
                  <a:txBody>
                    <a:bodyPr/>
                    <a:lstStyle/>
                    <a:p>
                      <a:pPr algn="ctr" fontAlgn="t"/>
                      <a:r>
                        <a:rPr lang="en-US" sz="1800" b="0" i="0" u="none" strike="noStrike" dirty="0">
                          <a:solidFill>
                            <a:srgbClr val="000000"/>
                          </a:solidFill>
                          <a:latin typeface="Calibri"/>
                        </a:rPr>
                        <a:t>50.00</a:t>
                      </a:r>
                    </a:p>
                  </a:txBody>
                  <a:tcPr marL="7620" marR="7620" marT="7620" marB="0">
                    <a:lnL>
                      <a:noFill/>
                    </a:lnL>
                    <a:lnR>
                      <a:noFill/>
                    </a:lnR>
                    <a:lnT>
                      <a:noFill/>
                    </a:lnT>
                    <a:lnB>
                      <a:noFill/>
                    </a:lnB>
                  </a:tcPr>
                </a:tc>
                <a:extLst>
                  <a:ext uri="{0D108BD9-81ED-4DB2-BD59-A6C34878D82A}">
                    <a16:rowId xmlns:a16="http://schemas.microsoft.com/office/drawing/2014/main" val="10007"/>
                  </a:ext>
                </a:extLst>
              </a:tr>
              <a:tr h="365760">
                <a:tc>
                  <a:txBody>
                    <a:bodyPr/>
                    <a:lstStyle/>
                    <a:p>
                      <a:pPr algn="ctr" fontAlgn="ctr"/>
                      <a:endParaRPr lang="en-US" sz="1800" b="0"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Identification </a:t>
                      </a:r>
                      <a:r>
                        <a:rPr lang="en-US" sz="1800" b="0" i="0" u="none" strike="noStrike" dirty="0">
                          <a:solidFill>
                            <a:srgbClr val="000000"/>
                          </a:solidFill>
                          <a:latin typeface="Calibri"/>
                        </a:rPr>
                        <a:t>of Causes for Water Level Declination nearby Coal Mine Area of Nagpur Region</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90.00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685800"/>
          <a:ext cx="8382000" cy="5257800"/>
        </p:xfrm>
        <a:graphic>
          <a:graphicData uri="http://schemas.openxmlformats.org/drawingml/2006/table">
            <a:tbl>
              <a:tblPr/>
              <a:tblGrid>
                <a:gridCol w="1639556">
                  <a:extLst>
                    <a:ext uri="{9D8B030D-6E8A-4147-A177-3AD203B41FA5}">
                      <a16:colId xmlns:a16="http://schemas.microsoft.com/office/drawing/2014/main" val="20000"/>
                    </a:ext>
                  </a:extLst>
                </a:gridCol>
                <a:gridCol w="5563437">
                  <a:extLst>
                    <a:ext uri="{9D8B030D-6E8A-4147-A177-3AD203B41FA5}">
                      <a16:colId xmlns:a16="http://schemas.microsoft.com/office/drawing/2014/main" val="20001"/>
                    </a:ext>
                  </a:extLst>
                </a:gridCol>
                <a:gridCol w="1179007">
                  <a:extLst>
                    <a:ext uri="{9D8B030D-6E8A-4147-A177-3AD203B41FA5}">
                      <a16:colId xmlns:a16="http://schemas.microsoft.com/office/drawing/2014/main" val="20002"/>
                    </a:ext>
                  </a:extLst>
                </a:gridCol>
              </a:tblGrid>
              <a:tr h="296553">
                <a:tc>
                  <a:txBody>
                    <a:bodyPr/>
                    <a:lstStyle/>
                    <a:p>
                      <a:pPr algn="ctr" fontAlgn="ctr"/>
                      <a:r>
                        <a:rPr lang="en-US" sz="1800" b="1" i="0" u="none" strike="noStrike" dirty="0">
                          <a:solidFill>
                            <a:srgbClr val="000000"/>
                          </a:solidFill>
                          <a:latin typeface="Calibri"/>
                        </a:rPr>
                        <a:t>West Bengal</a:t>
                      </a:r>
                    </a:p>
                  </a:txBody>
                  <a:tcPr marL="7620" marR="7620" marT="7620" marB="0" anchor="ctr">
                    <a:lnL>
                      <a:noFill/>
                    </a:lnL>
                    <a:lnR>
                      <a:noFill/>
                    </a:lnR>
                    <a:lnT>
                      <a:noFill/>
                    </a:lnT>
                    <a:lnB>
                      <a:noFill/>
                    </a:lnB>
                  </a:tcPr>
                </a:tc>
                <a:tc>
                  <a:txBody>
                    <a:bodyPr/>
                    <a:lstStyle/>
                    <a:p>
                      <a:pPr algn="l"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0"/>
                  </a:ext>
                </a:extLst>
              </a:tr>
              <a:tr h="873628">
                <a:tc>
                  <a:txBody>
                    <a:bodyPr/>
                    <a:lstStyle/>
                    <a:p>
                      <a:pPr algn="ctr" fontAlgn="ctr"/>
                      <a:endParaRPr lang="en-US" sz="1800" b="1"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t"/>
                      <a:r>
                        <a:rPr lang="en-US" sz="1800" b="0" i="0" u="none" strike="noStrike" dirty="0" err="1">
                          <a:solidFill>
                            <a:srgbClr val="000000"/>
                          </a:solidFill>
                          <a:latin typeface="Calibri"/>
                        </a:rPr>
                        <a:t>Hydrochemical</a:t>
                      </a:r>
                      <a:r>
                        <a:rPr lang="en-US" sz="1800" b="0" i="0" u="none" strike="noStrike" dirty="0">
                          <a:solidFill>
                            <a:srgbClr val="000000"/>
                          </a:solidFill>
                          <a:latin typeface="Calibri"/>
                        </a:rPr>
                        <a:t> &amp; Mineralogical Evaluation of the Arsenic affected, Shallow (&lt;50 m) Holocene Aquifers of West </a:t>
                      </a:r>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Bengal </a:t>
                      </a:r>
                      <a:r>
                        <a:rPr lang="en-US" sz="1800" b="0" i="0" u="none" strike="noStrike" dirty="0">
                          <a:solidFill>
                            <a:srgbClr val="000000"/>
                          </a:solidFill>
                          <a:latin typeface="Calibri"/>
                        </a:rPr>
                        <a:t>&amp; its Effect on Food Chain, West Bengal India</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50.00</a:t>
                      </a:r>
                    </a:p>
                  </a:txBody>
                  <a:tcPr marL="7620" marR="7620" marT="7620" marB="0">
                    <a:lnL>
                      <a:noFill/>
                    </a:lnL>
                    <a:lnR>
                      <a:noFill/>
                    </a:lnR>
                    <a:lnT>
                      <a:noFill/>
                    </a:lnT>
                    <a:lnB>
                      <a:noFill/>
                    </a:lnB>
                  </a:tcPr>
                </a:tc>
                <a:extLst>
                  <a:ext uri="{0D108BD9-81ED-4DB2-BD59-A6C34878D82A}">
                    <a16:rowId xmlns:a16="http://schemas.microsoft.com/office/drawing/2014/main" val="10001"/>
                  </a:ext>
                </a:extLst>
              </a:tr>
              <a:tr h="1162166">
                <a:tc>
                  <a:txBody>
                    <a:bodyPr/>
                    <a:lstStyle/>
                    <a:p>
                      <a:pPr algn="ctr" fontAlgn="ctr"/>
                      <a:endParaRPr lang="en-US" sz="1800" b="1"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Development </a:t>
                      </a:r>
                      <a:r>
                        <a:rPr lang="en-US" sz="1800" b="0" i="0" u="none" strike="noStrike" dirty="0">
                          <a:solidFill>
                            <a:srgbClr val="000000"/>
                          </a:solidFill>
                          <a:latin typeface="Calibri"/>
                        </a:rPr>
                        <a:t>of Guide Curve and Study of Sedimentation of </a:t>
                      </a:r>
                      <a:r>
                        <a:rPr lang="en-US" sz="1800" b="0" i="0" u="none" strike="noStrike" dirty="0" err="1">
                          <a:solidFill>
                            <a:srgbClr val="000000"/>
                          </a:solidFill>
                          <a:latin typeface="Calibri"/>
                        </a:rPr>
                        <a:t>Kangsabati</a:t>
                      </a:r>
                      <a:r>
                        <a:rPr lang="en-US" sz="1800" b="0" i="0" u="none" strike="noStrike" dirty="0">
                          <a:solidFill>
                            <a:srgbClr val="000000"/>
                          </a:solidFill>
                          <a:latin typeface="Calibri"/>
                        </a:rPr>
                        <a:t> Reservoir in the Context of Climate Change and Projected Demand</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53.85</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2"/>
                  </a:ext>
                </a:extLst>
              </a:tr>
              <a:tr h="296553">
                <a:tc>
                  <a:txBody>
                    <a:bodyPr/>
                    <a:lstStyle/>
                    <a:p>
                      <a:pPr algn="ctr" fontAlgn="ctr"/>
                      <a:endParaRPr lang="en-US" sz="1800" b="1" i="0" u="none" strike="noStrike">
                        <a:solidFill>
                          <a:srgbClr val="000000"/>
                        </a:solidFill>
                        <a:latin typeface="Calibri"/>
                      </a:endParaRPr>
                    </a:p>
                  </a:txBody>
                  <a:tcPr marL="7620" marR="7620" marT="7620" marB="0" anchor="ctr">
                    <a:lnL>
                      <a:noFill/>
                    </a:lnL>
                    <a:lnR>
                      <a:noFill/>
                    </a:lnR>
                    <a:lnT>
                      <a:noFill/>
                    </a:lnT>
                    <a:lnB>
                      <a:noFill/>
                    </a:lnB>
                  </a:tcPr>
                </a:tc>
                <a:tc>
                  <a:txBody>
                    <a:bodyPr/>
                    <a:lstStyle/>
                    <a:p>
                      <a:pPr algn="l" fontAlgn="t"/>
                      <a:endParaRPr lang="en-US" sz="1800" b="0" i="0" u="none" strike="noStrike" dirty="0">
                        <a:solidFill>
                          <a:srgbClr val="000000"/>
                        </a:solidFill>
                        <a:latin typeface="Calibri"/>
                      </a:endParaRPr>
                    </a:p>
                  </a:txBody>
                  <a:tcPr marL="7620" marR="7620" marT="7620" marB="0">
                    <a:lnL>
                      <a:noFill/>
                    </a:lnL>
                    <a:lnR>
                      <a:noFill/>
                    </a:lnR>
                    <a:lnT>
                      <a:noFill/>
                    </a:lnT>
                    <a:lnB>
                      <a:noFill/>
                    </a:lnB>
                  </a:tcPr>
                </a:tc>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3"/>
                  </a:ext>
                </a:extLst>
              </a:tr>
              <a:tr h="296553">
                <a:tc>
                  <a:txBody>
                    <a:bodyPr/>
                    <a:lstStyle/>
                    <a:p>
                      <a:pPr algn="ctr" fontAlgn="ctr"/>
                      <a:r>
                        <a:rPr lang="en-US" sz="1800" b="1" i="0" u="none" strike="noStrike">
                          <a:solidFill>
                            <a:srgbClr val="000000"/>
                          </a:solidFill>
                          <a:latin typeface="Calibri"/>
                        </a:rPr>
                        <a:t>NIH</a:t>
                      </a:r>
                    </a:p>
                  </a:txBody>
                  <a:tcPr marL="7620" marR="7620" marT="7620" marB="0" anchor="ctr">
                    <a:lnL>
                      <a:noFill/>
                    </a:lnL>
                    <a:lnR>
                      <a:noFill/>
                    </a:lnR>
                    <a:lnT>
                      <a:noFill/>
                    </a:lnT>
                    <a:lnB>
                      <a:noFill/>
                    </a:lnB>
                  </a:tcPr>
                </a:tc>
                <a:tc>
                  <a:txBody>
                    <a:bodyPr/>
                    <a:lstStyle/>
                    <a:p>
                      <a:pPr algn="ctr" fontAlgn="ctr"/>
                      <a:endParaRPr lang="en-US" sz="1800" b="1" i="0" u="none" strike="noStrike" dirty="0">
                        <a:solidFill>
                          <a:srgbClr val="000000"/>
                        </a:solidFill>
                        <a:latin typeface="Calibri"/>
                      </a:endParaRPr>
                    </a:p>
                  </a:txBody>
                  <a:tcPr marL="7620" marR="7620" marT="7620" marB="0" anchor="ctr">
                    <a:lnL>
                      <a:noFill/>
                    </a:lnL>
                    <a:lnR>
                      <a:noFill/>
                    </a:lnR>
                    <a:lnT>
                      <a:noFill/>
                    </a:lnT>
                    <a:lnB>
                      <a:noFill/>
                    </a:lnB>
                  </a:tcPr>
                </a:tc>
                <a:tc>
                  <a:txBody>
                    <a:bodyPr/>
                    <a:lstStyle/>
                    <a:p>
                      <a:pPr algn="ctr" fontAlgn="ctr"/>
                      <a:endParaRPr lang="en-US" sz="1800" b="1" i="0" u="none" strike="noStrike">
                        <a:solidFill>
                          <a:srgbClr val="000000"/>
                        </a:solidFill>
                        <a:latin typeface="Calibri"/>
                      </a:endParaRPr>
                    </a:p>
                  </a:txBody>
                  <a:tcPr marL="7620" marR="7620" marT="7620" marB="0" anchor="ctr">
                    <a:lnL>
                      <a:noFill/>
                    </a:lnL>
                    <a:lnR>
                      <a:noFill/>
                    </a:lnR>
                    <a:lnT>
                      <a:noFill/>
                    </a:lnT>
                    <a:lnB>
                      <a:noFill/>
                    </a:lnB>
                  </a:tcPr>
                </a:tc>
                <a:extLst>
                  <a:ext uri="{0D108BD9-81ED-4DB2-BD59-A6C34878D82A}">
                    <a16:rowId xmlns:a16="http://schemas.microsoft.com/office/drawing/2014/main" val="10004"/>
                  </a:ext>
                </a:extLst>
              </a:tr>
              <a:tr h="585091">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Evaluation of Impacts of Rabi Irrigation in </a:t>
                      </a:r>
                      <a:r>
                        <a:rPr lang="en-US" sz="1800" b="0" i="0" u="none" strike="noStrike" dirty="0" err="1">
                          <a:solidFill>
                            <a:srgbClr val="000000"/>
                          </a:solidFill>
                          <a:latin typeface="Calibri"/>
                        </a:rPr>
                        <a:t>Ganga</a:t>
                      </a:r>
                      <a:r>
                        <a:rPr lang="en-US" sz="1800" b="0" i="0" u="none" strike="noStrike" dirty="0">
                          <a:solidFill>
                            <a:srgbClr val="000000"/>
                          </a:solidFill>
                          <a:latin typeface="Calibri"/>
                        </a:rPr>
                        <a:t> River Sub-Basin of Madhya Pradesh</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41.51</a:t>
                      </a:r>
                    </a:p>
                  </a:txBody>
                  <a:tcPr marL="7620" marR="7620" marT="7620" marB="0">
                    <a:lnL>
                      <a:noFill/>
                    </a:lnL>
                    <a:lnR>
                      <a:noFill/>
                    </a:lnR>
                    <a:lnT>
                      <a:noFill/>
                    </a:lnT>
                    <a:lnB>
                      <a:noFill/>
                    </a:lnB>
                  </a:tcPr>
                </a:tc>
                <a:extLst>
                  <a:ext uri="{0D108BD9-81ED-4DB2-BD59-A6C34878D82A}">
                    <a16:rowId xmlns:a16="http://schemas.microsoft.com/office/drawing/2014/main" val="10005"/>
                  </a:ext>
                </a:extLst>
              </a:tr>
              <a:tr h="873628">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Dam-Break </a:t>
                      </a:r>
                      <a:r>
                        <a:rPr lang="en-US" sz="1800" b="0" i="0" u="none" strike="noStrike" dirty="0">
                          <a:solidFill>
                            <a:srgbClr val="000000"/>
                          </a:solidFill>
                          <a:latin typeface="Calibri"/>
                        </a:rPr>
                        <a:t>Analysis &amp; Preparation of Emergency Action Plan for </a:t>
                      </a:r>
                      <a:r>
                        <a:rPr lang="en-US" sz="1800" b="0" i="0" u="none" strike="noStrike" dirty="0" err="1">
                          <a:solidFill>
                            <a:srgbClr val="000000"/>
                          </a:solidFill>
                          <a:latin typeface="Calibri"/>
                        </a:rPr>
                        <a:t>Tawa</a:t>
                      </a:r>
                      <a:r>
                        <a:rPr lang="en-US" sz="1800" b="0" i="0" u="none" strike="noStrike" dirty="0">
                          <a:solidFill>
                            <a:srgbClr val="000000"/>
                          </a:solidFill>
                          <a:latin typeface="Calibri"/>
                        </a:rPr>
                        <a:t> Reservoir in Madhya Pradesh </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50.00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6"/>
                  </a:ext>
                </a:extLst>
              </a:tr>
              <a:tr h="873628">
                <a:tc>
                  <a:txBody>
                    <a:bodyPr/>
                    <a:lstStyle/>
                    <a:p>
                      <a:pPr algn="ctr" fontAlgn="t"/>
                      <a:endParaRPr lang="en-US" sz="18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err="1" smtClean="0">
                          <a:solidFill>
                            <a:srgbClr val="000000"/>
                          </a:solidFill>
                          <a:latin typeface="Calibri"/>
                        </a:rPr>
                        <a:t>Modelling</a:t>
                      </a:r>
                      <a:r>
                        <a:rPr lang="en-US" sz="1800" b="0" i="0" u="none" strike="noStrike" dirty="0" smtClean="0">
                          <a:solidFill>
                            <a:srgbClr val="000000"/>
                          </a:solidFill>
                          <a:latin typeface="Calibri"/>
                        </a:rPr>
                        <a:t> </a:t>
                      </a:r>
                      <a:r>
                        <a:rPr lang="en-US" sz="1800" b="0" i="0" u="none" strike="noStrike" dirty="0">
                          <a:solidFill>
                            <a:srgbClr val="000000"/>
                          </a:solidFill>
                          <a:latin typeface="Calibri"/>
                        </a:rPr>
                        <a:t>of </a:t>
                      </a:r>
                      <a:r>
                        <a:rPr lang="en-US" sz="1800" b="0" i="0" u="none" strike="noStrike" dirty="0" err="1">
                          <a:solidFill>
                            <a:srgbClr val="000000"/>
                          </a:solidFill>
                          <a:latin typeface="Calibri"/>
                        </a:rPr>
                        <a:t>Tawa</a:t>
                      </a:r>
                      <a:r>
                        <a:rPr lang="en-US" sz="1800" b="0" i="0" u="none" strike="noStrike" dirty="0">
                          <a:solidFill>
                            <a:srgbClr val="000000"/>
                          </a:solidFill>
                          <a:latin typeface="Calibri"/>
                        </a:rPr>
                        <a:t> Reservoir Catchment and Development of </a:t>
                      </a:r>
                      <a:r>
                        <a:rPr lang="en-US" sz="1800" b="0" i="0" u="none" strike="noStrike" dirty="0" err="1">
                          <a:solidFill>
                            <a:srgbClr val="000000"/>
                          </a:solidFill>
                          <a:latin typeface="Calibri"/>
                        </a:rPr>
                        <a:t>Tawa</a:t>
                      </a:r>
                      <a:r>
                        <a:rPr lang="en-US" sz="1800" b="0" i="0" u="none" strike="noStrike" dirty="0">
                          <a:solidFill>
                            <a:srgbClr val="000000"/>
                          </a:solidFill>
                          <a:latin typeface="Calibri"/>
                        </a:rPr>
                        <a:t> Reservoir Operation Policy under Climate Change</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26.96</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0"/>
          <a:ext cx="8305800" cy="5806440"/>
        </p:xfrm>
        <a:graphic>
          <a:graphicData uri="http://schemas.openxmlformats.org/drawingml/2006/table">
            <a:tbl>
              <a:tblPr/>
              <a:tblGrid>
                <a:gridCol w="1624651">
                  <a:extLst>
                    <a:ext uri="{9D8B030D-6E8A-4147-A177-3AD203B41FA5}">
                      <a16:colId xmlns:a16="http://schemas.microsoft.com/office/drawing/2014/main" val="20000"/>
                    </a:ext>
                  </a:extLst>
                </a:gridCol>
                <a:gridCol w="5512860">
                  <a:extLst>
                    <a:ext uri="{9D8B030D-6E8A-4147-A177-3AD203B41FA5}">
                      <a16:colId xmlns:a16="http://schemas.microsoft.com/office/drawing/2014/main" val="20001"/>
                    </a:ext>
                  </a:extLst>
                </a:gridCol>
                <a:gridCol w="1168289">
                  <a:extLst>
                    <a:ext uri="{9D8B030D-6E8A-4147-A177-3AD203B41FA5}">
                      <a16:colId xmlns:a16="http://schemas.microsoft.com/office/drawing/2014/main" val="20002"/>
                    </a:ext>
                  </a:extLst>
                </a:gridCol>
              </a:tblGrid>
              <a:tr h="548640">
                <a:tc>
                  <a:txBody>
                    <a:bodyPr/>
                    <a:lstStyle/>
                    <a:p>
                      <a:pPr algn="ctr" fontAlgn="t"/>
                      <a:r>
                        <a:rPr lang="en-US" sz="1800" b="1" i="0" u="none" strike="noStrike" dirty="0" smtClean="0">
                          <a:solidFill>
                            <a:srgbClr val="000000"/>
                          </a:solidFill>
                          <a:latin typeface="Calibri"/>
                        </a:rPr>
                        <a:t>NIH</a:t>
                      </a:r>
                      <a:endParaRPr lang="en-US" sz="1800" b="1" i="0" u="none" strike="noStrike" dirty="0">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Assessment of Impacts of Groundwater Salinity on Regional Groundwater Resources, Current and Future Situation in </a:t>
                      </a:r>
                      <a:r>
                        <a:rPr lang="en-US" sz="1800" b="0" i="0" u="none" strike="noStrike" dirty="0" err="1">
                          <a:solidFill>
                            <a:srgbClr val="000000"/>
                          </a:solidFill>
                          <a:latin typeface="Calibri"/>
                        </a:rPr>
                        <a:t>Mewat</a:t>
                      </a:r>
                      <a:r>
                        <a:rPr lang="en-US" sz="1800" b="0" i="0" u="none" strike="noStrike" dirty="0">
                          <a:solidFill>
                            <a:srgbClr val="000000"/>
                          </a:solidFill>
                          <a:latin typeface="Calibri"/>
                        </a:rPr>
                        <a:t>, Haryana – Possible Remedy and  Resilience Building Measures </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90.00</a:t>
                      </a:r>
                    </a:p>
                  </a:txBody>
                  <a:tcPr marL="7620" marR="7620" marT="7620" marB="0">
                    <a:lnL>
                      <a:noFill/>
                    </a:lnL>
                    <a:lnR>
                      <a:noFill/>
                    </a:lnR>
                    <a:lnT>
                      <a:noFill/>
                    </a:lnT>
                    <a:lnB>
                      <a:noFill/>
                    </a:lnB>
                  </a:tcPr>
                </a:tc>
                <a:extLst>
                  <a:ext uri="{0D108BD9-81ED-4DB2-BD59-A6C34878D82A}">
                    <a16:rowId xmlns:a16="http://schemas.microsoft.com/office/drawing/2014/main" val="10000"/>
                  </a:ext>
                </a:extLst>
              </a:tr>
              <a:tr h="548640">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Evaluation </a:t>
                      </a:r>
                      <a:r>
                        <a:rPr lang="en-US" sz="1800" b="0" i="0" u="none" strike="noStrike" dirty="0">
                          <a:solidFill>
                            <a:srgbClr val="000000"/>
                          </a:solidFill>
                          <a:latin typeface="Calibri"/>
                        </a:rPr>
                        <a:t>of the Impacts of Upcoming Irrigation Projects on the Droughts and Desertification Scenario for Chambal Basin in Western Madhya Pradesh</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44.50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1"/>
                  </a:ext>
                </a:extLst>
              </a:tr>
              <a:tr h="365760">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Development </a:t>
                      </a:r>
                      <a:r>
                        <a:rPr lang="en-US" sz="1800" b="0" i="0" u="none" strike="noStrike" dirty="0">
                          <a:solidFill>
                            <a:srgbClr val="000000"/>
                          </a:solidFill>
                          <a:latin typeface="Calibri"/>
                        </a:rPr>
                        <a:t>of Inflow Forecasting Model for a Reservoir using RTDAS of </a:t>
                      </a:r>
                      <a:r>
                        <a:rPr lang="en-US" sz="1800" b="0" i="0" u="none" strike="noStrike" dirty="0" err="1">
                          <a:solidFill>
                            <a:srgbClr val="000000"/>
                          </a:solidFill>
                          <a:latin typeface="Calibri"/>
                        </a:rPr>
                        <a:t>Wainganga</a:t>
                      </a:r>
                      <a:r>
                        <a:rPr lang="en-US" sz="1800" b="0" i="0" u="none" strike="noStrike" dirty="0">
                          <a:solidFill>
                            <a:srgbClr val="000000"/>
                          </a:solidFill>
                          <a:latin typeface="Calibri"/>
                        </a:rPr>
                        <a:t> Basin</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60.00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2"/>
                  </a:ext>
                </a:extLst>
              </a:tr>
              <a:tr h="548640">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Suspended </a:t>
                      </a:r>
                      <a:r>
                        <a:rPr lang="en-US" sz="1800" b="0" i="0" u="none" strike="noStrike" dirty="0">
                          <a:solidFill>
                            <a:srgbClr val="000000"/>
                          </a:solidFill>
                          <a:latin typeface="Calibri"/>
                        </a:rPr>
                        <a:t>Sediment Dynamics and Sediment Potential Assessment in Parts of Upper </a:t>
                      </a:r>
                      <a:r>
                        <a:rPr lang="en-US" sz="1800" b="0" i="0" u="none" strike="noStrike" dirty="0" err="1">
                          <a:solidFill>
                            <a:srgbClr val="000000"/>
                          </a:solidFill>
                          <a:latin typeface="Calibri"/>
                        </a:rPr>
                        <a:t>Ganga</a:t>
                      </a:r>
                      <a:r>
                        <a:rPr lang="en-US" sz="1800" b="0" i="0" u="none" strike="noStrike" dirty="0">
                          <a:solidFill>
                            <a:srgbClr val="000000"/>
                          </a:solidFill>
                          <a:latin typeface="Calibri"/>
                        </a:rPr>
                        <a:t> Basin (UGB) of Lesser Himalayan Region through Modeling Techniques</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55.06</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3"/>
                  </a:ext>
                </a:extLst>
              </a:tr>
              <a:tr h="182880">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Development </a:t>
                      </a:r>
                      <a:r>
                        <a:rPr lang="en-US" sz="1800" b="0" i="0" u="none" strike="noStrike" dirty="0">
                          <a:solidFill>
                            <a:srgbClr val="000000"/>
                          </a:solidFill>
                          <a:latin typeface="Calibri"/>
                        </a:rPr>
                        <a:t>of a Simple Hydrological River Basin Model</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46.00</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4"/>
                  </a:ext>
                </a:extLst>
              </a:tr>
              <a:tr h="548640">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endParaRPr lang="en-US" sz="1800" b="0" i="0" u="none" strike="noStrike" dirty="0" smtClean="0">
                        <a:solidFill>
                          <a:srgbClr val="000000"/>
                        </a:solidFill>
                        <a:latin typeface="Calibri"/>
                      </a:endParaRPr>
                    </a:p>
                    <a:p>
                      <a:pPr algn="l" fontAlgn="t"/>
                      <a:r>
                        <a:rPr lang="en-US" sz="1800" b="0" i="0" u="none" strike="noStrike" dirty="0" smtClean="0">
                          <a:solidFill>
                            <a:srgbClr val="000000"/>
                          </a:solidFill>
                          <a:latin typeface="Calibri"/>
                        </a:rPr>
                        <a:t>Developing </a:t>
                      </a:r>
                      <a:r>
                        <a:rPr lang="en-US" sz="1800" b="0" i="0" u="none" strike="noStrike" dirty="0">
                          <a:solidFill>
                            <a:srgbClr val="000000"/>
                          </a:solidFill>
                          <a:latin typeface="Calibri"/>
                        </a:rPr>
                        <a:t>a Climate Change Adaptation Framework for Water Resources Management for River Basins in Different Agro-climatic Regions of Karnataka</a:t>
                      </a:r>
                    </a:p>
                  </a:txBody>
                  <a:tcPr marL="7620" marR="7620" marT="7620" marB="0">
                    <a:lnL>
                      <a:noFill/>
                    </a:lnL>
                    <a:lnR>
                      <a:noFill/>
                    </a:lnR>
                    <a:lnT>
                      <a:noFill/>
                    </a:lnT>
                    <a:lnB>
                      <a:noFill/>
                    </a:lnB>
                  </a:tcPr>
                </a:tc>
                <a:tc>
                  <a:txBody>
                    <a:bodyPr/>
                    <a:lstStyle/>
                    <a:p>
                      <a:pPr algn="ctr" fontAlgn="t"/>
                      <a:endParaRPr lang="en-US" sz="1800" b="0" i="0" u="none" strike="noStrike" dirty="0" smtClean="0">
                        <a:solidFill>
                          <a:srgbClr val="000000"/>
                        </a:solidFill>
                        <a:latin typeface="Calibri"/>
                      </a:endParaRPr>
                    </a:p>
                    <a:p>
                      <a:pPr algn="ctr" fontAlgn="t"/>
                      <a:r>
                        <a:rPr lang="en-US" sz="1800" b="0" i="0" u="none" strike="noStrike" dirty="0" smtClean="0">
                          <a:solidFill>
                            <a:srgbClr val="000000"/>
                          </a:solidFill>
                          <a:latin typeface="Calibri"/>
                        </a:rPr>
                        <a:t>62.32</a:t>
                      </a:r>
                      <a:endParaRPr lang="en-US" sz="1800" b="0" i="0" u="none" strike="noStrike" dirty="0">
                        <a:solidFill>
                          <a:srgbClr val="000000"/>
                        </a:solidFill>
                        <a:latin typeface="Calibri"/>
                      </a:endParaRPr>
                    </a:p>
                  </a:txBody>
                  <a:tcPr marL="7620" marR="7620" marT="7620" marB="0">
                    <a:lnL>
                      <a:noFill/>
                    </a:lnL>
                    <a:lnR>
                      <a:noFill/>
                    </a:lnR>
                    <a:lnT>
                      <a:noFill/>
                    </a:lnT>
                    <a:lnB>
                      <a:noFill/>
                    </a:lnB>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609600"/>
          <a:ext cx="8229600" cy="5417820"/>
        </p:xfrm>
        <a:graphic>
          <a:graphicData uri="http://schemas.openxmlformats.org/drawingml/2006/table">
            <a:tbl>
              <a:tblPr/>
              <a:tblGrid>
                <a:gridCol w="1609746">
                  <a:extLst>
                    <a:ext uri="{9D8B030D-6E8A-4147-A177-3AD203B41FA5}">
                      <a16:colId xmlns:a16="http://schemas.microsoft.com/office/drawing/2014/main" val="20000"/>
                    </a:ext>
                  </a:extLst>
                </a:gridCol>
                <a:gridCol w="5462284">
                  <a:extLst>
                    <a:ext uri="{9D8B030D-6E8A-4147-A177-3AD203B41FA5}">
                      <a16:colId xmlns:a16="http://schemas.microsoft.com/office/drawing/2014/main" val="20001"/>
                    </a:ext>
                  </a:extLst>
                </a:gridCol>
                <a:gridCol w="1157570">
                  <a:extLst>
                    <a:ext uri="{9D8B030D-6E8A-4147-A177-3AD203B41FA5}">
                      <a16:colId xmlns:a16="http://schemas.microsoft.com/office/drawing/2014/main" val="20002"/>
                    </a:ext>
                  </a:extLst>
                </a:gridCol>
              </a:tblGrid>
              <a:tr h="836154">
                <a:tc>
                  <a:txBody>
                    <a:bodyPr/>
                    <a:lstStyle/>
                    <a:p>
                      <a:pPr algn="ctr" fontAlgn="t"/>
                      <a:r>
                        <a:rPr lang="en-US" sz="1800" b="1" i="0" u="none" strike="noStrike" dirty="0" smtClean="0">
                          <a:solidFill>
                            <a:srgbClr val="000000"/>
                          </a:solidFill>
                          <a:latin typeface="Calibri"/>
                        </a:rPr>
                        <a:t>NIH</a:t>
                      </a:r>
                      <a:endParaRPr lang="en-US" sz="1800" b="1" i="0" u="none" strike="noStrike" dirty="0">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Forecasting of Flash Flood and Management for East Flowing Rivers of India’s Sub-zone 4(A)</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54.91</a:t>
                      </a:r>
                    </a:p>
                  </a:txBody>
                  <a:tcPr marL="7620" marR="7620" marT="7620" marB="0">
                    <a:lnL>
                      <a:noFill/>
                    </a:lnL>
                    <a:lnR>
                      <a:noFill/>
                    </a:lnR>
                    <a:lnT>
                      <a:noFill/>
                    </a:lnT>
                    <a:lnB>
                      <a:noFill/>
                    </a:lnB>
                  </a:tcPr>
                </a:tc>
                <a:extLst>
                  <a:ext uri="{0D108BD9-81ED-4DB2-BD59-A6C34878D82A}">
                    <a16:rowId xmlns:a16="http://schemas.microsoft.com/office/drawing/2014/main" val="10000"/>
                  </a:ext>
                </a:extLst>
              </a:tr>
              <a:tr h="836154">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Sedimentation Study of </a:t>
                      </a:r>
                      <a:r>
                        <a:rPr lang="en-US" sz="1800" b="0" i="0" u="none" strike="noStrike" dirty="0" err="1">
                          <a:solidFill>
                            <a:srgbClr val="000000"/>
                          </a:solidFill>
                          <a:latin typeface="Calibri"/>
                        </a:rPr>
                        <a:t>Hirakud</a:t>
                      </a:r>
                      <a:r>
                        <a:rPr lang="en-US" sz="1800" b="0" i="0" u="none" strike="noStrike" dirty="0">
                          <a:solidFill>
                            <a:srgbClr val="000000"/>
                          </a:solidFill>
                          <a:latin typeface="Calibri"/>
                        </a:rPr>
                        <a:t> Reservoir, </a:t>
                      </a:r>
                      <a:r>
                        <a:rPr lang="en-US" sz="1800" b="0" i="0" u="none" strike="noStrike" dirty="0" err="1">
                          <a:solidFill>
                            <a:srgbClr val="000000"/>
                          </a:solidFill>
                          <a:latin typeface="Calibri"/>
                        </a:rPr>
                        <a:t>Odisha</a:t>
                      </a:r>
                      <a:r>
                        <a:rPr lang="en-US" sz="1800" b="0" i="0" u="none" strike="noStrike" dirty="0">
                          <a:solidFill>
                            <a:srgbClr val="000000"/>
                          </a:solidFill>
                          <a:latin typeface="Calibri"/>
                        </a:rPr>
                        <a:t> using Optic and Microwave Remote Sensing Technology</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51.19</a:t>
                      </a:r>
                    </a:p>
                  </a:txBody>
                  <a:tcPr marL="7620" marR="7620" marT="7620" marB="0">
                    <a:lnL>
                      <a:noFill/>
                    </a:lnL>
                    <a:lnR>
                      <a:noFill/>
                    </a:lnR>
                    <a:lnT>
                      <a:noFill/>
                    </a:lnT>
                    <a:lnB>
                      <a:noFill/>
                    </a:lnB>
                  </a:tcPr>
                </a:tc>
                <a:extLst>
                  <a:ext uri="{0D108BD9-81ED-4DB2-BD59-A6C34878D82A}">
                    <a16:rowId xmlns:a16="http://schemas.microsoft.com/office/drawing/2014/main" val="10001"/>
                  </a:ext>
                </a:extLst>
              </a:tr>
              <a:tr h="1660854">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Web GIS Based Spring Inventory for Vulnerability Assessment and Hydro-Geological Investigation of Selected Springs for Sustaining Local Water Demand in Ravi Catchment of Himachal Pradesh</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69.00</a:t>
                      </a:r>
                    </a:p>
                  </a:txBody>
                  <a:tcPr marL="7620" marR="7620" marT="7620" marB="0">
                    <a:lnL>
                      <a:noFill/>
                    </a:lnL>
                    <a:lnR>
                      <a:noFill/>
                    </a:lnR>
                    <a:lnT>
                      <a:noFill/>
                    </a:lnT>
                    <a:lnB>
                      <a:noFill/>
                    </a:lnB>
                  </a:tcPr>
                </a:tc>
                <a:extLst>
                  <a:ext uri="{0D108BD9-81ED-4DB2-BD59-A6C34878D82A}">
                    <a16:rowId xmlns:a16="http://schemas.microsoft.com/office/drawing/2014/main" val="10002"/>
                  </a:ext>
                </a:extLst>
              </a:tr>
              <a:tr h="1248504">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Integrated Study on Groundwater Dynamics in the Coastal Aquifers of West Bengal for Sustainable Groundwater Management </a:t>
                      </a:r>
                    </a:p>
                  </a:txBody>
                  <a:tcPr marL="7620" marR="7620" marT="7620" marB="0">
                    <a:lnL>
                      <a:noFill/>
                    </a:lnL>
                    <a:lnR>
                      <a:noFill/>
                    </a:lnR>
                    <a:lnT>
                      <a:noFill/>
                    </a:lnT>
                    <a:lnB>
                      <a:noFill/>
                    </a:lnB>
                  </a:tcPr>
                </a:tc>
                <a:tc>
                  <a:txBody>
                    <a:bodyPr/>
                    <a:lstStyle/>
                    <a:p>
                      <a:pPr algn="ctr" fontAlgn="t"/>
                      <a:r>
                        <a:rPr lang="en-US" sz="1800" b="0" i="0" u="none" strike="noStrike">
                          <a:solidFill>
                            <a:srgbClr val="000000"/>
                          </a:solidFill>
                          <a:latin typeface="Calibri"/>
                        </a:rPr>
                        <a:t>51.50</a:t>
                      </a:r>
                    </a:p>
                  </a:txBody>
                  <a:tcPr marL="7620" marR="7620" marT="7620" marB="0">
                    <a:lnL>
                      <a:noFill/>
                    </a:lnL>
                    <a:lnR>
                      <a:noFill/>
                    </a:lnR>
                    <a:lnT>
                      <a:noFill/>
                    </a:lnT>
                    <a:lnB>
                      <a:noFill/>
                    </a:lnB>
                  </a:tcPr>
                </a:tc>
                <a:extLst>
                  <a:ext uri="{0D108BD9-81ED-4DB2-BD59-A6C34878D82A}">
                    <a16:rowId xmlns:a16="http://schemas.microsoft.com/office/drawing/2014/main" val="10003"/>
                  </a:ext>
                </a:extLst>
              </a:tr>
              <a:tr h="836154">
                <a:tc>
                  <a:txBody>
                    <a:bodyPr/>
                    <a:lstStyle/>
                    <a:p>
                      <a:pPr algn="ctr" fontAlgn="t"/>
                      <a:endParaRPr lang="en-US" sz="1100" b="0" i="0" u="none" strike="noStrike">
                        <a:solidFill>
                          <a:srgbClr val="000000"/>
                        </a:solidFill>
                        <a:latin typeface="Calibri"/>
                      </a:endParaRPr>
                    </a:p>
                  </a:txBody>
                  <a:tcPr marL="7620" marR="7620" marT="7620" marB="0">
                    <a:lnL>
                      <a:noFill/>
                    </a:lnL>
                    <a:lnR>
                      <a:noFill/>
                    </a:lnR>
                    <a:lnT>
                      <a:noFill/>
                    </a:lnT>
                    <a:lnB>
                      <a:noFill/>
                    </a:lnB>
                  </a:tcPr>
                </a:tc>
                <a:tc>
                  <a:txBody>
                    <a:bodyPr/>
                    <a:lstStyle/>
                    <a:p>
                      <a:pPr algn="l" fontAlgn="t"/>
                      <a:r>
                        <a:rPr lang="en-US" sz="1800" b="0" i="0" u="none" strike="noStrike" dirty="0">
                          <a:solidFill>
                            <a:srgbClr val="000000"/>
                          </a:solidFill>
                          <a:latin typeface="Calibri"/>
                        </a:rPr>
                        <a:t>Hydrological Monitoring and </a:t>
                      </a:r>
                      <a:r>
                        <a:rPr lang="en-US" sz="1800" b="0" i="0" u="none" strike="noStrike" dirty="0" err="1">
                          <a:solidFill>
                            <a:srgbClr val="000000"/>
                          </a:solidFill>
                          <a:latin typeface="Calibri"/>
                        </a:rPr>
                        <a:t>Modelling</a:t>
                      </a:r>
                      <a:r>
                        <a:rPr lang="en-US" sz="1800" b="0" i="0" u="none" strike="noStrike" dirty="0">
                          <a:solidFill>
                            <a:srgbClr val="000000"/>
                          </a:solidFill>
                          <a:latin typeface="Calibri"/>
                        </a:rPr>
                        <a:t> of a Himalayan Basin</a:t>
                      </a:r>
                    </a:p>
                  </a:txBody>
                  <a:tcPr marL="7620" marR="7620" marT="7620" marB="0">
                    <a:lnL>
                      <a:noFill/>
                    </a:lnL>
                    <a:lnR>
                      <a:noFill/>
                    </a:lnR>
                    <a:lnT>
                      <a:noFill/>
                    </a:lnT>
                    <a:lnB>
                      <a:noFill/>
                    </a:lnB>
                  </a:tcPr>
                </a:tc>
                <a:tc>
                  <a:txBody>
                    <a:bodyPr/>
                    <a:lstStyle/>
                    <a:p>
                      <a:pPr algn="ctr" fontAlgn="t"/>
                      <a:r>
                        <a:rPr lang="en-US" sz="1800" b="0" i="0" u="none" strike="noStrike" dirty="0">
                          <a:solidFill>
                            <a:srgbClr val="000000"/>
                          </a:solidFill>
                          <a:latin typeface="Calibri"/>
                        </a:rPr>
                        <a:t>76.63</a:t>
                      </a:r>
                    </a:p>
                  </a:txBody>
                  <a:tcPr marL="7620" marR="7620" marT="7620" marB="0">
                    <a:lnL>
                      <a:noFill/>
                    </a:lnL>
                    <a:lnR>
                      <a:noFill/>
                    </a:lnR>
                    <a:lnT>
                      <a:noFill/>
                    </a:lnT>
                    <a:lnB>
                      <a:noFill/>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199"/>
          <p:cNvSpPr>
            <a:spLocks noChangeArrowheads="1" noChangeShapeType="1" noTextEdit="1"/>
          </p:cNvSpPr>
          <p:nvPr/>
        </p:nvSpPr>
        <p:spPr bwMode="auto">
          <a:xfrm>
            <a:off x="4356100" y="5013325"/>
            <a:ext cx="4533900" cy="877888"/>
          </a:xfrm>
          <a:prstGeom prst="rect">
            <a:avLst/>
          </a:prstGeom>
        </p:spPr>
        <p:txBody>
          <a:bodyPr wrap="none" fromWordArt="1">
            <a:prstTxWarp prst="textPlain">
              <a:avLst>
                <a:gd name="adj" fmla="val 50000"/>
              </a:avLst>
            </a:prstTxWarp>
          </a:bodyPr>
          <a:lstStyle/>
          <a:p>
            <a:pPr algn="ctr"/>
            <a:r>
              <a:rPr lang="en-I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14313" y="1285875"/>
            <a:ext cx="8712200" cy="5113338"/>
          </a:xfrm>
          <a:prstGeom prst="rect">
            <a:avLst/>
          </a:prstGeom>
        </p:spPr>
        <p:txBody>
          <a:bodyPr>
            <a:normAutofit/>
          </a:bodyPr>
          <a:lstStyle/>
          <a:p>
            <a:pPr marL="625475" indent="-625475" algn="just" eaLnBrk="0" hangingPunct="0">
              <a:lnSpc>
                <a:spcPct val="150000"/>
              </a:lnSpc>
              <a:spcBef>
                <a:spcPct val="20000"/>
              </a:spcBef>
              <a:buClr>
                <a:schemeClr val="bg2">
                  <a:lumMod val="75000"/>
                </a:schemeClr>
              </a:buClr>
              <a:buSzPct val="100000"/>
              <a:buFont typeface="Wingdings" panose="05000000000000000000" pitchFamily="2" charset="2"/>
              <a:buChar char="Ø"/>
              <a:defRPr/>
            </a:pPr>
            <a:r>
              <a:rPr lang="en-US" dirty="0">
                <a:solidFill>
                  <a:srgbClr val="0070C0"/>
                </a:solidFill>
                <a:latin typeface="Arial" pitchFamily="34" charset="0"/>
                <a:ea typeface="Tahoma" panose="020B0604030504040204" pitchFamily="34" charset="0"/>
                <a:cs typeface="Arial" pitchFamily="34" charset="0"/>
              </a:rPr>
              <a:t>Training needs analysis</a:t>
            </a:r>
          </a:p>
          <a:p>
            <a:pPr marL="625475" indent="-625475" algn="just" eaLnBrk="0" hangingPunct="0">
              <a:lnSpc>
                <a:spcPct val="150000"/>
              </a:lnSpc>
              <a:spcBef>
                <a:spcPct val="20000"/>
              </a:spcBef>
              <a:buClr>
                <a:schemeClr val="bg2">
                  <a:lumMod val="75000"/>
                </a:schemeClr>
              </a:buClr>
              <a:buSzPct val="100000"/>
              <a:buFont typeface="Wingdings" panose="05000000000000000000" pitchFamily="2" charset="2"/>
              <a:buChar char="Ø"/>
              <a:defRPr/>
            </a:pPr>
            <a:r>
              <a:rPr lang="en-US" dirty="0">
                <a:solidFill>
                  <a:srgbClr val="0070C0"/>
                </a:solidFill>
                <a:latin typeface="Arial" pitchFamily="34" charset="0"/>
                <a:ea typeface="Tahoma" panose="020B0604030504040204" pitchFamily="34" charset="0"/>
                <a:cs typeface="Arial" pitchFamily="34" charset="0"/>
              </a:rPr>
              <a:t>Formation of expert committee for</a:t>
            </a:r>
          </a:p>
          <a:p>
            <a:pPr marL="1089025" indent="-631825" algn="just" eaLnBrk="0" hangingPunct="0">
              <a:lnSpc>
                <a:spcPct val="160000"/>
              </a:lnSpc>
              <a:spcBef>
                <a:spcPts val="0"/>
              </a:spcBef>
              <a:buClr>
                <a:srgbClr val="00B050"/>
              </a:buClr>
              <a:buSzPct val="100000"/>
              <a:buFont typeface="Wingdings" pitchFamily="2" charset="2"/>
              <a:buChar char="v"/>
              <a:defRPr/>
            </a:pPr>
            <a:r>
              <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dirty="0">
                <a:solidFill>
                  <a:srgbClr val="C00000"/>
                </a:solidFill>
                <a:latin typeface="Arial" pitchFamily="34" charset="0"/>
                <a:ea typeface="Tahoma" panose="020B0604030504040204" pitchFamily="34" charset="0"/>
                <a:cs typeface="Arial" pitchFamily="34" charset="0"/>
              </a:rPr>
              <a:t>Preparation of training calendar</a:t>
            </a:r>
          </a:p>
          <a:p>
            <a:pPr marL="1089025" lvl="1" indent="-631825" algn="just" eaLnBrk="0" hangingPunct="0">
              <a:lnSpc>
                <a:spcPct val="160000"/>
              </a:lnSpc>
              <a:spcBef>
                <a:spcPts val="0"/>
              </a:spcBef>
              <a:buClr>
                <a:srgbClr val="00B050"/>
              </a:buClr>
              <a:buSzPct val="100000"/>
              <a:buFont typeface="Wingdings" pitchFamily="2" charset="2"/>
              <a:buChar char="v"/>
              <a:defRPr/>
            </a:pPr>
            <a:r>
              <a:rPr lang="en-US" sz="2400" dirty="0">
                <a:solidFill>
                  <a:srgbClr val="C00000"/>
                </a:solidFill>
                <a:latin typeface="Arial" pitchFamily="34" charset="0"/>
                <a:ea typeface="Tahoma" panose="020B0604030504040204" pitchFamily="34" charset="0"/>
                <a:cs typeface="Arial" pitchFamily="34" charset="0"/>
              </a:rPr>
              <a:t> Identification of training institutes</a:t>
            </a:r>
          </a:p>
          <a:p>
            <a:pPr marL="1089025" lvl="1" indent="-631825" algn="just" eaLnBrk="0" hangingPunct="0">
              <a:lnSpc>
                <a:spcPct val="160000"/>
              </a:lnSpc>
              <a:spcBef>
                <a:spcPts val="0"/>
              </a:spcBef>
              <a:buClr>
                <a:srgbClr val="00B050"/>
              </a:buClr>
              <a:buSzPct val="100000"/>
              <a:buFont typeface="Wingdings" pitchFamily="2" charset="2"/>
              <a:buChar char="v"/>
              <a:defRPr/>
            </a:pPr>
            <a:r>
              <a:rPr lang="en-US" sz="2400" dirty="0">
                <a:solidFill>
                  <a:srgbClr val="C00000"/>
                </a:solidFill>
                <a:latin typeface="Arial" pitchFamily="34" charset="0"/>
                <a:ea typeface="Tahoma" panose="020B0604030504040204" pitchFamily="34" charset="0"/>
                <a:cs typeface="Arial" pitchFamily="34" charset="0"/>
              </a:rPr>
              <a:t> Course contents and modules</a:t>
            </a:r>
          </a:p>
          <a:p>
            <a:pPr marL="625475" indent="-625475" algn="just" eaLnBrk="0" hangingPunct="0">
              <a:lnSpc>
                <a:spcPct val="150000"/>
              </a:lnSpc>
              <a:spcBef>
                <a:spcPct val="20000"/>
              </a:spcBef>
              <a:buClr>
                <a:schemeClr val="bg2">
                  <a:lumMod val="75000"/>
                </a:schemeClr>
              </a:buClr>
              <a:buSzPct val="100000"/>
              <a:buFont typeface="Wingdings" panose="05000000000000000000" pitchFamily="2" charset="2"/>
              <a:buChar char="Ø"/>
              <a:defRPr/>
            </a:pPr>
            <a:r>
              <a:rPr lang="en-US" dirty="0" err="1">
                <a:solidFill>
                  <a:srgbClr val="0070C0"/>
                </a:solidFill>
                <a:latin typeface="Arial" pitchFamily="34" charset="0"/>
                <a:ea typeface="Tahoma" panose="020B0604030504040204" pitchFamily="34" charset="0"/>
                <a:cs typeface="Arial" pitchFamily="34" charset="0"/>
              </a:rPr>
              <a:t>Oragnisation</a:t>
            </a:r>
            <a:r>
              <a:rPr lang="en-US" dirty="0">
                <a:solidFill>
                  <a:srgbClr val="0070C0"/>
                </a:solidFill>
                <a:latin typeface="Arial" pitchFamily="34" charset="0"/>
                <a:ea typeface="Tahoma" panose="020B0604030504040204" pitchFamily="34" charset="0"/>
                <a:cs typeface="Arial" pitchFamily="34" charset="0"/>
              </a:rPr>
              <a:t> of training courses as per training </a:t>
            </a:r>
            <a:r>
              <a:rPr lang="en-US" dirty="0" smtClean="0">
                <a:solidFill>
                  <a:srgbClr val="0070C0"/>
                </a:solidFill>
                <a:latin typeface="Arial" pitchFamily="34" charset="0"/>
                <a:ea typeface="Tahoma" panose="020B0604030504040204" pitchFamily="34" charset="0"/>
                <a:cs typeface="Arial" pitchFamily="34" charset="0"/>
              </a:rPr>
              <a:t>calendar</a:t>
            </a:r>
            <a:endParaRPr lang="en-US" dirty="0">
              <a:solidFill>
                <a:srgbClr val="0070C0"/>
              </a:solidFill>
              <a:latin typeface="Arial" pitchFamily="34" charset="0"/>
              <a:ea typeface="Tahoma" panose="020B0604030504040204" pitchFamily="34" charset="0"/>
              <a:cs typeface="Arial" pitchFamily="34" charset="0"/>
            </a:endParaRPr>
          </a:p>
        </p:txBody>
      </p:sp>
      <p:sp>
        <p:nvSpPr>
          <p:cNvPr id="8" name="Rectangle 2"/>
          <p:cNvSpPr txBox="1">
            <a:spLocks noChangeArrowheads="1"/>
          </p:cNvSpPr>
          <p:nvPr/>
        </p:nvSpPr>
        <p:spPr>
          <a:xfrm>
            <a:off x="0" y="0"/>
            <a:ext cx="9144000" cy="1124744"/>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sz="4000" b="1" smtClean="0">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NIH Nodal Agency for training needs</a:t>
            </a:r>
            <a:endParaRPr sz="4000" b="1">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06" y="1428736"/>
          <a:ext cx="8928991" cy="4359407"/>
        </p:xfrm>
        <a:graphic>
          <a:graphicData uri="http://schemas.openxmlformats.org/drawingml/2006/table">
            <a:tbl>
              <a:tblPr>
                <a:effectLst>
                  <a:outerShdw blurRad="50800" dist="50800" dir="5400000" algn="ctr" rotWithShape="0">
                    <a:schemeClr val="tx1"/>
                  </a:outerShdw>
                </a:effectLst>
              </a:tblPr>
              <a:tblGrid>
                <a:gridCol w="932397">
                  <a:extLst>
                    <a:ext uri="{9D8B030D-6E8A-4147-A177-3AD203B41FA5}">
                      <a16:colId xmlns:a16="http://schemas.microsoft.com/office/drawing/2014/main" val="20000"/>
                    </a:ext>
                  </a:extLst>
                </a:gridCol>
                <a:gridCol w="6622903">
                  <a:extLst>
                    <a:ext uri="{9D8B030D-6E8A-4147-A177-3AD203B41FA5}">
                      <a16:colId xmlns:a16="http://schemas.microsoft.com/office/drawing/2014/main" val="20001"/>
                    </a:ext>
                  </a:extLst>
                </a:gridCol>
                <a:gridCol w="1373691">
                  <a:extLst>
                    <a:ext uri="{9D8B030D-6E8A-4147-A177-3AD203B41FA5}">
                      <a16:colId xmlns:a16="http://schemas.microsoft.com/office/drawing/2014/main" val="20002"/>
                    </a:ext>
                  </a:extLst>
                </a:gridCol>
              </a:tblGrid>
              <a:tr h="452626">
                <a:tc>
                  <a:txBody>
                    <a:bodyPr/>
                    <a:lstStyle/>
                    <a:p>
                      <a:pPr algn="just">
                        <a:spcBef>
                          <a:spcPts val="600"/>
                        </a:spcBef>
                        <a:spcAft>
                          <a:spcPts val="0"/>
                        </a:spcAft>
                      </a:pP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1.</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C00000"/>
                          </a:solidFill>
                          <a:latin typeface="Tahoma" panose="020B0604030504040204" pitchFamily="34" charset="0"/>
                          <a:ea typeface="Tahoma" panose="020B0604030504040204" pitchFamily="34" charset="0"/>
                          <a:cs typeface="Tahoma" panose="020B0604030504040204" pitchFamily="34" charset="0"/>
                        </a:rPr>
                        <a:t>Director, National Institute of Hydrology, </a:t>
                      </a:r>
                      <a:r>
                        <a:rPr lang="en-US" sz="2000" b="1" dirty="0" err="1">
                          <a:solidFill>
                            <a:srgbClr val="C00000"/>
                          </a:solidFill>
                          <a:latin typeface="Tahoma" panose="020B0604030504040204" pitchFamily="34" charset="0"/>
                          <a:ea typeface="Tahoma" panose="020B0604030504040204" pitchFamily="34" charset="0"/>
                          <a:cs typeface="Tahoma" panose="020B0604030504040204" pitchFamily="34" charset="0"/>
                        </a:rPr>
                        <a:t>Roorkee</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Chairman</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389262">
                <a:tc>
                  <a:txBody>
                    <a:bodyPr/>
                    <a:lstStyle/>
                    <a:p>
                      <a:pPr algn="just">
                        <a:spcBef>
                          <a:spcPts val="600"/>
                        </a:spcBef>
                        <a:spcAft>
                          <a:spcPts val="0"/>
                        </a:spcAft>
                      </a:pP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2.</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Project Director (NHP),</a:t>
                      </a:r>
                      <a:r>
                        <a:rPr lang="en-US" sz="2000" b="1" baseline="0"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NIH, </a:t>
                      </a:r>
                      <a:r>
                        <a:rPr lang="en-US" sz="2000" b="1" dirty="0" err="1" smtClean="0">
                          <a:solidFill>
                            <a:srgbClr val="C00000"/>
                          </a:solidFill>
                          <a:latin typeface="Tahoma" panose="020B0604030504040204" pitchFamily="34" charset="0"/>
                          <a:ea typeface="Tahoma" panose="020B0604030504040204" pitchFamily="34" charset="0"/>
                          <a:cs typeface="Tahoma" panose="020B0604030504040204" pitchFamily="34" charset="0"/>
                        </a:rPr>
                        <a:t>Roorkee</a:t>
                      </a:r>
                      <a:endParaRPr lang="en-IN" sz="2000"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 </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568036">
                <a:tc>
                  <a:txBody>
                    <a:bodyPr/>
                    <a:lstStyle/>
                    <a:p>
                      <a:pPr algn="just">
                        <a:spcBef>
                          <a:spcPts val="600"/>
                        </a:spcBef>
                        <a:spcAft>
                          <a:spcPts val="0"/>
                        </a:spcAft>
                      </a:pP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3.</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Mr. Rajesh Kumar,</a:t>
                      </a:r>
                      <a:r>
                        <a:rPr lang="en-US" sz="2000" b="1" baseline="0" dirty="0" smtClean="0">
                          <a:solidFill>
                            <a:srgbClr val="C00000"/>
                          </a:solidFill>
                          <a:latin typeface="Tahoma" panose="020B0604030504040204" pitchFamily="34" charset="0"/>
                          <a:ea typeface="Tahoma" panose="020B0604030504040204" pitchFamily="34" charset="0"/>
                          <a:cs typeface="Tahoma" panose="020B0604030504040204" pitchFamily="34" charset="0"/>
                        </a:rPr>
                        <a:t> Director, CWC</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435259">
                <a:tc>
                  <a:txBody>
                    <a:bodyPr/>
                    <a:lstStyle/>
                    <a:p>
                      <a:pPr algn="just">
                        <a:spcBef>
                          <a:spcPts val="600"/>
                        </a:spcBef>
                        <a:spcAft>
                          <a:spcPts val="0"/>
                        </a:spcAft>
                      </a:pP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4.</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Mr. </a:t>
                      </a:r>
                      <a:r>
                        <a:rPr lang="en-US" sz="2000" b="1" dirty="0" err="1" smtClean="0">
                          <a:solidFill>
                            <a:srgbClr val="C00000"/>
                          </a:solidFill>
                          <a:latin typeface="Tahoma" panose="020B0604030504040204" pitchFamily="34" charset="0"/>
                          <a:ea typeface="Tahoma" panose="020B0604030504040204" pitchFamily="34" charset="0"/>
                          <a:cs typeface="Tahoma" panose="020B0604030504040204" pitchFamily="34" charset="0"/>
                        </a:rPr>
                        <a:t>NandKumar</a:t>
                      </a: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  CGWB</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382870">
                <a:tc>
                  <a:txBody>
                    <a:bodyPr/>
                    <a:lstStyle/>
                    <a:p>
                      <a:pPr algn="just">
                        <a:spcBef>
                          <a:spcPts val="600"/>
                        </a:spcBef>
                        <a:spcAft>
                          <a:spcPts val="0"/>
                        </a:spcAft>
                      </a:pPr>
                      <a:r>
                        <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rPr>
                        <a:t>5.</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SJC-IV, NHP, MOWR</a:t>
                      </a:r>
                      <a:r>
                        <a:rPr lang="en-US" sz="2000" b="1" dirty="0">
                          <a:solidFill>
                            <a:srgbClr val="C00000"/>
                          </a:solidFill>
                          <a:latin typeface="Tahoma" panose="020B0604030504040204" pitchFamily="34" charset="0"/>
                          <a:ea typeface="Tahoma" panose="020B0604030504040204" pitchFamily="34" charset="0"/>
                          <a:cs typeface="Tahoma" panose="020B0604030504040204" pitchFamily="34" charset="0"/>
                        </a:rPr>
                        <a:t>, RD &amp; GR</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38447">
                <a:tc>
                  <a:txBody>
                    <a:bodyPr/>
                    <a:lstStyle/>
                    <a:p>
                      <a:pPr algn="just">
                        <a:spcBef>
                          <a:spcPts val="600"/>
                        </a:spcBef>
                        <a:spcAft>
                          <a:spcPts val="0"/>
                        </a:spcAft>
                      </a:pP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6.to 9.</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Four </a:t>
                      </a:r>
                      <a:r>
                        <a:rPr lang="en-US" sz="2000" b="1" dirty="0">
                          <a:solidFill>
                            <a:srgbClr val="C00000"/>
                          </a:solidFill>
                          <a:latin typeface="Tahoma" panose="020B0604030504040204" pitchFamily="34" charset="0"/>
                          <a:ea typeface="Tahoma" panose="020B0604030504040204" pitchFamily="34" charset="0"/>
                          <a:cs typeface="Tahoma" panose="020B0604030504040204" pitchFamily="34" charset="0"/>
                        </a:rPr>
                        <a:t>eminent experts/ academicians</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398008">
                <a:tc>
                  <a:txBody>
                    <a:bodyPr/>
                    <a:lstStyle/>
                    <a:p>
                      <a:pPr algn="just">
                        <a:spcBef>
                          <a:spcPts val="600"/>
                        </a:spcBef>
                        <a:spcAft>
                          <a:spcPts val="0"/>
                        </a:spcAft>
                      </a:pP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10.</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Nodal Officer (</a:t>
                      </a:r>
                      <a:r>
                        <a:rPr lang="en-US" sz="2000" b="1" dirty="0" err="1" smtClean="0">
                          <a:solidFill>
                            <a:srgbClr val="C00000"/>
                          </a:solidFill>
                          <a:latin typeface="Tahoma" panose="020B0604030504040204" pitchFamily="34" charset="0"/>
                          <a:ea typeface="Tahoma" panose="020B0604030504040204" pitchFamily="34" charset="0"/>
                          <a:cs typeface="Tahoma" panose="020B0604030504040204" pitchFamily="34" charset="0"/>
                        </a:rPr>
                        <a:t>NHP</a:t>
                      </a: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a:t>
                      </a:r>
                      <a:r>
                        <a:rPr lang="en-US" sz="2000" b="1" baseline="0"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NIH, Roorkee </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just">
                        <a:spcBef>
                          <a:spcPts val="600"/>
                        </a:spcBef>
                        <a:spcAft>
                          <a:spcPts val="0"/>
                        </a:spcAft>
                      </a:pPr>
                      <a:r>
                        <a:rPr lang="en-US" sz="2000" b="1" dirty="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437946">
                <a:tc>
                  <a:txBody>
                    <a:bodyPr/>
                    <a:lstStyle/>
                    <a:p>
                      <a:pPr algn="just">
                        <a:spcBef>
                          <a:spcPts val="600"/>
                        </a:spcBef>
                        <a:spcAft>
                          <a:spcPts val="0"/>
                        </a:spcAft>
                      </a:pP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a:t>
                      </a:r>
                      <a:endParaRPr lang="en-IN"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Coordinator, PDS , NIH, </a:t>
                      </a:r>
                      <a:r>
                        <a:rPr lang="en-US" sz="2000" b="1" dirty="0" err="1" smtClean="0">
                          <a:solidFill>
                            <a:srgbClr val="C00000"/>
                          </a:solidFill>
                          <a:latin typeface="Tahoma" panose="020B0604030504040204" pitchFamily="34" charset="0"/>
                          <a:ea typeface="Tahoma" panose="020B0604030504040204" pitchFamily="34" charset="0"/>
                          <a:cs typeface="Tahoma" panose="020B0604030504040204" pitchFamily="34" charset="0"/>
                        </a:rPr>
                        <a:t>Roorkee</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Member</a:t>
                      </a:r>
                      <a:endParaRPr lang="en-IN" sz="2000" b="1" dirty="0" smtClean="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495225">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kumimoji="0" lang="en-IN" sz="2000" b="1" kern="1200" dirty="0" smtClean="0">
                          <a:solidFill>
                            <a:srgbClr val="FF0000"/>
                          </a:solidFill>
                          <a:latin typeface="Tahoma" panose="020B0604030504040204" pitchFamily="34" charset="0"/>
                          <a:ea typeface="Tahoma" panose="020B0604030504040204" pitchFamily="34" charset="0"/>
                          <a:cs typeface="Tahoma" panose="020B0604030504040204" pitchFamily="34" charset="0"/>
                        </a:rPr>
                        <a:t>12.</a:t>
                      </a:r>
                      <a:endParaRPr kumimoji="0" lang="en-IN" sz="2000" b="1" kern="12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kumimoji="0" lang="en-US" sz="2000" b="1" kern="1200" dirty="0" smtClean="0">
                          <a:solidFill>
                            <a:srgbClr val="C00000"/>
                          </a:solidFill>
                          <a:latin typeface="Tahoma" panose="020B0604030504040204" pitchFamily="34" charset="0"/>
                          <a:ea typeface="Tahoma" panose="020B0604030504040204" pitchFamily="34" charset="0"/>
                          <a:cs typeface="Tahoma" panose="020B0604030504040204" pitchFamily="34" charset="0"/>
                        </a:rPr>
                        <a:t>Coordinator, Training, NIH, </a:t>
                      </a:r>
                      <a:r>
                        <a:rPr kumimoji="0" lang="en-US" sz="2000" b="1" kern="1200" dirty="0" err="1" smtClean="0">
                          <a:solidFill>
                            <a:srgbClr val="C00000"/>
                          </a:solidFill>
                          <a:latin typeface="Tahoma" panose="020B0604030504040204" pitchFamily="34" charset="0"/>
                          <a:ea typeface="Tahoma" panose="020B0604030504040204" pitchFamily="34" charset="0"/>
                          <a:cs typeface="Tahoma" panose="020B0604030504040204" pitchFamily="34" charset="0"/>
                        </a:rPr>
                        <a:t>Roorkee</a:t>
                      </a:r>
                      <a:endParaRPr kumimoji="0" lang="en-IN" sz="2000" b="1" kern="120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marR="0" indent="0" algn="just" defTabSz="914400" rtl="0" eaLnBrk="1" fontAlgn="auto" latinLnBrk="0" hangingPunct="1">
                        <a:lnSpc>
                          <a:spcPct val="100000"/>
                        </a:lnSpc>
                        <a:spcBef>
                          <a:spcPts val="600"/>
                        </a:spcBef>
                        <a:spcAft>
                          <a:spcPts val="0"/>
                        </a:spcAft>
                        <a:buClrTx/>
                        <a:buSzTx/>
                        <a:buFontTx/>
                        <a:buNone/>
                        <a:tabLst/>
                        <a:defRPr/>
                      </a:pPr>
                      <a:endParaRPr kumimoji="0" lang="en-IN" sz="2000" b="1" kern="1200" dirty="0" smtClean="0">
                        <a:solidFill>
                          <a:srgbClr val="C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kumimoji="0" lang="en-US" sz="2000" b="1" kern="1200" dirty="0" smtClean="0">
                          <a:solidFill>
                            <a:srgbClr val="0070C0"/>
                          </a:solidFill>
                          <a:latin typeface="Tahoma" panose="020B0604030504040204" pitchFamily="34" charset="0"/>
                          <a:ea typeface="Tahoma" panose="020B0604030504040204" pitchFamily="34" charset="0"/>
                          <a:cs typeface="Tahoma" panose="020B0604030504040204" pitchFamily="34" charset="0"/>
                        </a:rPr>
                        <a:t>Member Secretary</a:t>
                      </a:r>
                      <a:endParaRPr kumimoji="0" lang="en-IN" sz="2000" b="1" kern="1200" dirty="0" smtClean="0">
                        <a:solidFill>
                          <a:srgbClr val="0070C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bl>
          </a:graphicData>
        </a:graphic>
      </p:graphicFrame>
      <p:sp>
        <p:nvSpPr>
          <p:cNvPr id="26663" name="Rectangle 1"/>
          <p:cNvSpPr>
            <a:spLocks noChangeArrowheads="1"/>
          </p:cNvSpPr>
          <p:nvPr/>
        </p:nvSpPr>
        <p:spPr bwMode="auto">
          <a:xfrm>
            <a:off x="1" y="0"/>
            <a:ext cx="9144000" cy="1052736"/>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p>
            <a:pPr algn="ctr" eaLnBrk="0" fontAlgn="auto" hangingPunct="0">
              <a:lnSpc>
                <a:spcPct val="80000"/>
              </a:lnSpc>
              <a:spcBef>
                <a:spcPct val="20000"/>
              </a:spcBef>
              <a:spcAft>
                <a:spcPts val="0"/>
              </a:spcAft>
              <a:buFontTx/>
              <a:buChar char="•"/>
              <a:defRPr/>
            </a:pPr>
            <a:endParaRPr lang="en-US"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eaLnBrk="0" fontAlgn="auto" hangingPunct="0">
              <a:lnSpc>
                <a:spcPct val="120000"/>
              </a:lnSpc>
              <a:spcBef>
                <a:spcPct val="20000"/>
              </a:spcBef>
              <a:spcAft>
                <a:spcPts val="0"/>
              </a:spcAft>
              <a:defRPr/>
            </a:pPr>
            <a:r>
              <a:rPr lang="en-US" sz="3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Constitution of Expert  Committee for Training</a:t>
            </a:r>
          </a:p>
          <a:p>
            <a:pPr algn="ctr" eaLnBrk="0" fontAlgn="auto" hangingPunct="0">
              <a:lnSpc>
                <a:spcPct val="80000"/>
              </a:lnSpc>
              <a:spcBef>
                <a:spcPct val="20000"/>
              </a:spcBef>
              <a:spcAft>
                <a:spcPts val="0"/>
              </a:spcAft>
              <a:buFontTx/>
              <a:buChar char="•"/>
              <a:defRPr/>
            </a:pPr>
            <a:endParaRPr lang="en-US" sz="3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465388" y="1557338"/>
            <a:ext cx="53975" cy="436562"/>
          </a:xfrm>
          <a:prstGeom prst="rect">
            <a:avLst/>
          </a:prstGeom>
          <a:noFill/>
          <a:ln w="9525">
            <a:noFill/>
            <a:miter lim="800000"/>
            <a:headEnd/>
            <a:tailEnd/>
          </a:ln>
        </p:spPr>
        <p:txBody>
          <a:bodyPr>
            <a:spAutoFit/>
          </a:bodyPr>
          <a:lstStyle/>
          <a:p>
            <a:pPr eaLnBrk="0" hangingPunct="0">
              <a:lnSpc>
                <a:spcPct val="80000"/>
              </a:lnSpc>
              <a:spcBef>
                <a:spcPct val="20000"/>
              </a:spcBef>
              <a:buFontTx/>
              <a:buChar char="•"/>
            </a:pPr>
            <a:endParaRPr lang="en-IN">
              <a:solidFill>
                <a:srgbClr val="000000"/>
              </a:solidFill>
            </a:endParaRPr>
          </a:p>
        </p:txBody>
      </p:sp>
      <p:sp>
        <p:nvSpPr>
          <p:cNvPr id="45059" name="TextBox 5"/>
          <p:cNvSpPr txBox="1">
            <a:spLocks noChangeArrowheads="1"/>
          </p:cNvSpPr>
          <p:nvPr/>
        </p:nvSpPr>
        <p:spPr bwMode="auto">
          <a:xfrm>
            <a:off x="142875" y="1300163"/>
            <a:ext cx="8643938" cy="4967287"/>
          </a:xfrm>
          <a:prstGeom prst="rect">
            <a:avLst/>
          </a:prstGeom>
          <a:noFill/>
          <a:ln w="9525">
            <a:noFill/>
            <a:miter lim="800000"/>
            <a:headEnd/>
            <a:tailEnd/>
          </a:ln>
        </p:spPr>
        <p:txBody>
          <a:bodyPr>
            <a:spAutoFit/>
          </a:bodyPr>
          <a:lstStyle/>
          <a:p>
            <a:pPr marL="625475" indent="-625475" algn="just" eaLnBrk="0" hangingPunct="0">
              <a:lnSpc>
                <a:spcPct val="80000"/>
              </a:lnSpc>
              <a:spcBef>
                <a:spcPct val="20000"/>
              </a:spcBef>
              <a:buClr>
                <a:srgbClr val="00682F"/>
              </a:buClr>
              <a:buFont typeface="Wingdings" pitchFamily="2" charset="2"/>
              <a:buChar char="Ø"/>
              <a:defRPr/>
            </a:pPr>
            <a:r>
              <a:rPr lang="en-US" sz="2400" dirty="0">
                <a:solidFill>
                  <a:srgbClr val="0070C0"/>
                </a:solidFill>
                <a:latin typeface="Arial" pitchFamily="34" charset="0"/>
                <a:ea typeface="Tahoma" panose="020B0604030504040204" pitchFamily="34" charset="0"/>
                <a:cs typeface="Arial" pitchFamily="34" charset="0"/>
              </a:rPr>
              <a:t>To evolve a viable mechanism for the organization of training </a:t>
            </a:r>
            <a:r>
              <a:rPr lang="en-US" sz="2400" dirty="0" err="1">
                <a:solidFill>
                  <a:srgbClr val="0070C0"/>
                </a:solidFill>
                <a:latin typeface="Arial" pitchFamily="34" charset="0"/>
                <a:ea typeface="Tahoma" panose="020B0604030504040204" pitchFamily="34" charset="0"/>
                <a:cs typeface="Arial" pitchFamily="34" charset="0"/>
              </a:rPr>
              <a:t>programmes</a:t>
            </a:r>
            <a:r>
              <a:rPr lang="en-US" sz="2400" dirty="0">
                <a:solidFill>
                  <a:srgbClr val="0070C0"/>
                </a:solidFill>
                <a:latin typeface="Arial" pitchFamily="34" charset="0"/>
                <a:ea typeface="Tahoma" panose="020B0604030504040204" pitchFamily="34" charset="0"/>
                <a:cs typeface="Arial" pitchFamily="34" charset="0"/>
              </a:rPr>
              <a:t> in the States and Central Agencies for imparting the trainings on basic/advanced modern tools and techniques. </a:t>
            </a:r>
            <a:endParaRPr lang="en-IN" sz="2400" dirty="0">
              <a:solidFill>
                <a:srgbClr val="0070C0"/>
              </a:solidFill>
              <a:latin typeface="Arial" pitchFamily="34" charset="0"/>
              <a:ea typeface="Tahoma" panose="020B0604030504040204" pitchFamily="34" charset="0"/>
              <a:cs typeface="Arial" pitchFamily="34" charset="0"/>
            </a:endParaRPr>
          </a:p>
          <a:p>
            <a:pPr algn="just" eaLnBrk="0" hangingPunct="0">
              <a:lnSpc>
                <a:spcPct val="80000"/>
              </a:lnSpc>
              <a:spcBef>
                <a:spcPct val="20000"/>
              </a:spcBef>
              <a:buClr>
                <a:srgbClr val="00682F"/>
              </a:buClr>
              <a:defRPr/>
            </a:pPr>
            <a:endParaRPr lang="en-IN" sz="2400" dirty="0">
              <a:solidFill>
                <a:srgbClr val="0070C0"/>
              </a:solidFill>
              <a:latin typeface="Arial" pitchFamily="34" charset="0"/>
              <a:ea typeface="Tahoma" panose="020B0604030504040204" pitchFamily="34" charset="0"/>
              <a:cs typeface="Arial" pitchFamily="34" charset="0"/>
            </a:endParaRPr>
          </a:p>
          <a:p>
            <a:pPr marL="625475" indent="-625475" algn="just" eaLnBrk="0" hangingPunct="0">
              <a:lnSpc>
                <a:spcPct val="80000"/>
              </a:lnSpc>
              <a:spcBef>
                <a:spcPct val="20000"/>
              </a:spcBef>
              <a:buClr>
                <a:srgbClr val="00682F"/>
              </a:buClr>
              <a:buFont typeface="Wingdings" pitchFamily="2" charset="2"/>
              <a:buChar char="Ø"/>
              <a:defRPr/>
            </a:pPr>
            <a:r>
              <a:rPr lang="en-US" sz="2400" dirty="0">
                <a:solidFill>
                  <a:srgbClr val="0070C0"/>
                </a:solidFill>
                <a:latin typeface="Arial" pitchFamily="34" charset="0"/>
                <a:ea typeface="Tahoma" panose="020B0604030504040204" pitchFamily="34" charset="0"/>
                <a:cs typeface="Arial" pitchFamily="34" charset="0"/>
              </a:rPr>
              <a:t>To develop a mechanism to monitor the progress of the training activities for the successful implementation of the capacity building </a:t>
            </a:r>
            <a:r>
              <a:rPr lang="en-US" sz="2400" dirty="0" err="1">
                <a:solidFill>
                  <a:srgbClr val="0070C0"/>
                </a:solidFill>
                <a:latin typeface="Arial" pitchFamily="34" charset="0"/>
                <a:ea typeface="Tahoma" panose="020B0604030504040204" pitchFamily="34" charset="0"/>
                <a:cs typeface="Arial" pitchFamily="34" charset="0"/>
              </a:rPr>
              <a:t>programmes</a:t>
            </a:r>
            <a:r>
              <a:rPr lang="en-US" sz="2400" dirty="0">
                <a:solidFill>
                  <a:srgbClr val="0070C0"/>
                </a:solidFill>
                <a:latin typeface="Arial" pitchFamily="34" charset="0"/>
                <a:ea typeface="Tahoma" panose="020B0604030504040204" pitchFamily="34" charset="0"/>
                <a:cs typeface="Arial" pitchFamily="34" charset="0"/>
              </a:rPr>
              <a:t>. </a:t>
            </a:r>
            <a:endParaRPr lang="en-IN" sz="2400" dirty="0">
              <a:solidFill>
                <a:srgbClr val="0070C0"/>
              </a:solidFill>
              <a:latin typeface="Arial" pitchFamily="34" charset="0"/>
              <a:ea typeface="Tahoma" panose="020B0604030504040204" pitchFamily="34" charset="0"/>
              <a:cs typeface="Arial" pitchFamily="34" charset="0"/>
            </a:endParaRPr>
          </a:p>
          <a:p>
            <a:pPr algn="just" eaLnBrk="0" hangingPunct="0">
              <a:lnSpc>
                <a:spcPct val="80000"/>
              </a:lnSpc>
              <a:spcBef>
                <a:spcPct val="20000"/>
              </a:spcBef>
              <a:buClr>
                <a:srgbClr val="00682F"/>
              </a:buClr>
              <a:defRPr/>
            </a:pPr>
            <a:endParaRPr lang="en-IN" sz="2400" dirty="0">
              <a:solidFill>
                <a:srgbClr val="0070C0"/>
              </a:solidFill>
              <a:latin typeface="Arial" pitchFamily="34" charset="0"/>
              <a:ea typeface="Tahoma" panose="020B0604030504040204" pitchFamily="34" charset="0"/>
              <a:cs typeface="Arial" pitchFamily="34" charset="0"/>
            </a:endParaRPr>
          </a:p>
          <a:p>
            <a:pPr marL="625475" indent="-625475" algn="just" eaLnBrk="0" hangingPunct="0">
              <a:lnSpc>
                <a:spcPct val="80000"/>
              </a:lnSpc>
              <a:spcBef>
                <a:spcPct val="20000"/>
              </a:spcBef>
              <a:buClr>
                <a:srgbClr val="00682F"/>
              </a:buClr>
              <a:buFont typeface="Wingdings" pitchFamily="2" charset="2"/>
              <a:buChar char="Ø"/>
              <a:defRPr/>
            </a:pPr>
            <a:r>
              <a:rPr lang="en-US" sz="2400" dirty="0">
                <a:solidFill>
                  <a:srgbClr val="0070C0"/>
                </a:solidFill>
                <a:latin typeface="Arial" pitchFamily="34" charset="0"/>
                <a:ea typeface="Tahoma" panose="020B0604030504040204" pitchFamily="34" charset="0"/>
                <a:cs typeface="Arial" pitchFamily="34" charset="0"/>
              </a:rPr>
              <a:t>To finalize number of trainees and study tours from various implementing agencies at the selected academic and research institutions abroad.</a:t>
            </a:r>
          </a:p>
          <a:p>
            <a:pPr marL="625475" indent="-625475" algn="just" eaLnBrk="0" hangingPunct="0">
              <a:lnSpc>
                <a:spcPct val="80000"/>
              </a:lnSpc>
              <a:spcBef>
                <a:spcPct val="20000"/>
              </a:spcBef>
              <a:buClr>
                <a:srgbClr val="00682F"/>
              </a:buClr>
              <a:buFont typeface="Wingdings" pitchFamily="2" charset="2"/>
              <a:buChar char="Ø"/>
              <a:defRPr/>
            </a:pPr>
            <a:endParaRPr lang="en-US" sz="2400" dirty="0">
              <a:solidFill>
                <a:srgbClr val="0070C0"/>
              </a:solidFill>
              <a:latin typeface="Arial" pitchFamily="34" charset="0"/>
              <a:ea typeface="Tahoma" panose="020B0604030504040204" pitchFamily="34" charset="0"/>
              <a:cs typeface="Arial" pitchFamily="34" charset="0"/>
            </a:endParaRPr>
          </a:p>
          <a:p>
            <a:pPr marL="625475" indent="-625475" algn="just" eaLnBrk="0" hangingPunct="0">
              <a:lnSpc>
                <a:spcPct val="80000"/>
              </a:lnSpc>
              <a:spcBef>
                <a:spcPct val="20000"/>
              </a:spcBef>
              <a:buClr>
                <a:srgbClr val="00682F"/>
              </a:buClr>
              <a:buFont typeface="Wingdings" pitchFamily="2" charset="2"/>
              <a:buChar char="Ø"/>
              <a:defRPr/>
            </a:pPr>
            <a:r>
              <a:rPr lang="en-US" sz="2400" dirty="0">
                <a:solidFill>
                  <a:srgbClr val="0070C0"/>
                </a:solidFill>
                <a:latin typeface="Arial" pitchFamily="34" charset="0"/>
                <a:ea typeface="Tahoma" panose="020B0604030504040204" pitchFamily="34" charset="0"/>
                <a:cs typeface="Arial" pitchFamily="34" charset="0"/>
              </a:rPr>
              <a:t>I</a:t>
            </a:r>
            <a:r>
              <a:rPr lang="en-US" sz="2400" dirty="0" smtClean="0">
                <a:solidFill>
                  <a:srgbClr val="0070C0"/>
                </a:solidFill>
                <a:latin typeface="Arial" pitchFamily="34" charset="0"/>
                <a:ea typeface="Tahoma" panose="020B0604030504040204" pitchFamily="34" charset="0"/>
                <a:cs typeface="Arial" pitchFamily="34" charset="0"/>
              </a:rPr>
              <a:t>dentification </a:t>
            </a:r>
            <a:r>
              <a:rPr lang="en-US" sz="2400" dirty="0">
                <a:solidFill>
                  <a:srgbClr val="0070C0"/>
                </a:solidFill>
                <a:latin typeface="Arial" pitchFamily="34" charset="0"/>
                <a:ea typeface="Tahoma" panose="020B0604030504040204" pitchFamily="34" charset="0"/>
                <a:cs typeface="Arial" pitchFamily="34" charset="0"/>
              </a:rPr>
              <a:t>of Training institute at National and international level</a:t>
            </a:r>
            <a:endParaRPr lang="en-IN" sz="2400" dirty="0">
              <a:solidFill>
                <a:srgbClr val="0070C0"/>
              </a:solidFill>
              <a:latin typeface="Arial" pitchFamily="34" charset="0"/>
              <a:ea typeface="Tahoma" panose="020B0604030504040204" pitchFamily="34" charset="0"/>
              <a:cs typeface="Arial" pitchFamily="34" charset="0"/>
            </a:endParaRPr>
          </a:p>
        </p:txBody>
      </p:sp>
      <p:sp>
        <p:nvSpPr>
          <p:cNvPr id="4" name="TextBox 3"/>
          <p:cNvSpPr txBox="1"/>
          <p:nvPr/>
        </p:nvSpPr>
        <p:spPr>
          <a:xfrm>
            <a:off x="0" y="9665"/>
            <a:ext cx="9144000" cy="1214422"/>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lgn="ctr" eaLnBrk="0" hangingPunct="0">
              <a:lnSpc>
                <a:spcPct val="80000"/>
              </a:lnSpc>
              <a:spcBef>
                <a:spcPct val="20000"/>
              </a:spcBef>
              <a:buFontTx/>
              <a:buChar char="•"/>
              <a:defRPr/>
            </a:pPr>
            <a:endParaRPr lang="en-US" sz="2900" spc="-100" dirty="0">
              <a:ln w="3200">
                <a:solidFill>
                  <a:srgbClr val="444D26">
                    <a:shade val="75000"/>
                    <a:alpha val="25000"/>
                  </a:srgbClr>
                </a:solidFill>
                <a:prstDash val="solid"/>
                <a:round/>
              </a:ln>
              <a:solidFill>
                <a:srgbClr val="FFFF00"/>
              </a:solidFill>
              <a:effectLst>
                <a:innerShdw blurRad="50800" dist="25400" dir="13500000">
                  <a:prstClr val="black">
                    <a:alpha val="70000"/>
                  </a:prstClr>
                </a:innerShdw>
              </a:effectLst>
              <a:latin typeface="Calibri" pitchFamily="34" charset="0"/>
              <a:cs typeface="Calibri" pitchFamily="34" charset="0"/>
            </a:endParaRPr>
          </a:p>
          <a:p>
            <a:pPr algn="ctr" eaLnBrk="0" hangingPunct="0">
              <a:lnSpc>
                <a:spcPct val="80000"/>
              </a:lnSpc>
              <a:spcBef>
                <a:spcPct val="20000"/>
              </a:spcBef>
              <a:defRPr/>
            </a:pPr>
            <a:r>
              <a:rPr lang="en-US" sz="35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Terms of Reference of (TOR) of Committee…</a:t>
            </a:r>
            <a:endParaRPr lang="en-IN" sz="35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a:p>
            <a:pPr algn="ctr" eaLnBrk="0" hangingPunct="0">
              <a:lnSpc>
                <a:spcPct val="80000"/>
              </a:lnSpc>
              <a:spcBef>
                <a:spcPct val="20000"/>
              </a:spcBef>
              <a:buFontTx/>
              <a:buChar char="•"/>
              <a:defRPr/>
            </a:pPr>
            <a:endParaRPr lang="en-US" sz="29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75" y="1275139"/>
            <a:ext cx="8858250" cy="6555641"/>
          </a:xfrm>
          <a:prstGeom prst="rect">
            <a:avLst/>
          </a:prstGeom>
          <a:noFill/>
        </p:spPr>
        <p:txBody>
          <a:bodyPr>
            <a:spAutoFit/>
          </a:bodyPr>
          <a:lstStyle/>
          <a:p>
            <a:pPr marL="398463" indent="-398463">
              <a:buClr>
                <a:srgbClr val="00682F"/>
              </a:buClr>
              <a:buFont typeface="Wingdings" pitchFamily="2" charset="2"/>
              <a:buChar char="Ø"/>
              <a:defRPr/>
            </a:pPr>
            <a:r>
              <a:rPr lang="en-IN" sz="2400" dirty="0">
                <a:solidFill>
                  <a:srgbClr val="C00000"/>
                </a:solidFill>
                <a:latin typeface="Arial" pitchFamily="34" charset="0"/>
                <a:cs typeface="Arial" pitchFamily="34" charset="0"/>
              </a:rPr>
              <a:t>Five Regional workshops were organised during Feb.   and March </a:t>
            </a:r>
            <a:r>
              <a:rPr lang="en-IN" sz="2400" dirty="0" smtClean="0">
                <a:solidFill>
                  <a:srgbClr val="C00000"/>
                </a:solidFill>
                <a:latin typeface="Arial" pitchFamily="34" charset="0"/>
                <a:cs typeface="Arial" pitchFamily="34" charset="0"/>
              </a:rPr>
              <a:t>2016 and </a:t>
            </a:r>
            <a:r>
              <a:rPr lang="en-IN" sz="2400" dirty="0">
                <a:solidFill>
                  <a:srgbClr val="C00000"/>
                </a:solidFill>
                <a:latin typeface="Arial" pitchFamily="34" charset="0"/>
                <a:cs typeface="Arial" pitchFamily="34" charset="0"/>
              </a:rPr>
              <a:t>Outcome of workshops communicated to Consultant</a:t>
            </a:r>
          </a:p>
          <a:p>
            <a:pPr>
              <a:buClr>
                <a:srgbClr val="00682F"/>
              </a:buClr>
              <a:buFont typeface="Wingdings" pitchFamily="2" charset="2"/>
              <a:buChar char="Ø"/>
              <a:defRPr/>
            </a:pPr>
            <a:endParaRPr lang="en-IN" sz="1200" dirty="0">
              <a:solidFill>
                <a:srgbClr val="C00000"/>
              </a:solidFill>
              <a:latin typeface="Arial" pitchFamily="34" charset="0"/>
              <a:cs typeface="Arial" pitchFamily="34" charset="0"/>
            </a:endParaRPr>
          </a:p>
          <a:p>
            <a:pPr lvl="1" indent="-457200">
              <a:buClr>
                <a:srgbClr val="00682F"/>
              </a:buClr>
              <a:buFont typeface="Wingdings" pitchFamily="2" charset="2"/>
              <a:buChar char="Ø"/>
              <a:defRPr/>
            </a:pPr>
            <a:r>
              <a:rPr lang="en-IN" sz="2400" dirty="0">
                <a:solidFill>
                  <a:srgbClr val="C00000"/>
                </a:solidFill>
                <a:latin typeface="Arial" pitchFamily="34" charset="0"/>
                <a:cs typeface="Arial" pitchFamily="34" charset="0"/>
              </a:rPr>
              <a:t>Hiring of consultant for TNA</a:t>
            </a:r>
          </a:p>
          <a:p>
            <a:pPr marL="914400" lvl="1" indent="-457200">
              <a:buClr>
                <a:srgbClr val="00B050"/>
              </a:buClr>
              <a:buFont typeface="Wingdings" pitchFamily="2" charset="2"/>
              <a:buChar char="v"/>
              <a:defRPr/>
            </a:pPr>
            <a:r>
              <a:rPr lang="en-IN" sz="2400" dirty="0">
                <a:solidFill>
                  <a:srgbClr val="0070C0"/>
                </a:solidFill>
                <a:latin typeface="Arial" pitchFamily="34" charset="0"/>
                <a:cs typeface="Arial" pitchFamily="34" charset="0"/>
              </a:rPr>
              <a:t>Mr. M P </a:t>
            </a:r>
            <a:r>
              <a:rPr lang="en-IN" sz="2400" dirty="0" err="1">
                <a:solidFill>
                  <a:srgbClr val="0070C0"/>
                </a:solidFill>
                <a:latin typeface="Arial" pitchFamily="34" charset="0"/>
                <a:cs typeface="Arial" pitchFamily="34" charset="0"/>
              </a:rPr>
              <a:t>Sethy</a:t>
            </a:r>
            <a:r>
              <a:rPr lang="en-IN" sz="2400" dirty="0">
                <a:solidFill>
                  <a:srgbClr val="0070C0"/>
                </a:solidFill>
                <a:latin typeface="Arial" pitchFamily="34" charset="0"/>
                <a:cs typeface="Arial" pitchFamily="34" charset="0"/>
              </a:rPr>
              <a:t> has been appointed as TNA consultant   for the preparation of training needs analysis document</a:t>
            </a:r>
          </a:p>
          <a:p>
            <a:pPr lvl="1">
              <a:buClr>
                <a:srgbClr val="00B050"/>
              </a:buClr>
              <a:buFont typeface="Wingdings" pitchFamily="2" charset="2"/>
              <a:buChar char="v"/>
              <a:defRPr/>
            </a:pPr>
            <a:r>
              <a:rPr lang="en-IN" sz="2400" dirty="0">
                <a:solidFill>
                  <a:srgbClr val="0070C0"/>
                </a:solidFill>
                <a:latin typeface="Arial" pitchFamily="34" charset="0"/>
                <a:cs typeface="Arial" pitchFamily="34" charset="0"/>
              </a:rPr>
              <a:t>  Four meetings with Consultant at NIH </a:t>
            </a:r>
            <a:r>
              <a:rPr lang="en-IN" sz="2400" dirty="0" err="1">
                <a:solidFill>
                  <a:srgbClr val="0070C0"/>
                </a:solidFill>
                <a:latin typeface="Arial" pitchFamily="34" charset="0"/>
                <a:cs typeface="Arial" pitchFamily="34" charset="0"/>
              </a:rPr>
              <a:t>Roorkee</a:t>
            </a:r>
            <a:endParaRPr lang="en-IN" sz="2400" dirty="0">
              <a:solidFill>
                <a:srgbClr val="0070C0"/>
              </a:solidFill>
              <a:latin typeface="Arial" pitchFamily="34" charset="0"/>
              <a:cs typeface="Arial" pitchFamily="34" charset="0"/>
            </a:endParaRPr>
          </a:p>
          <a:p>
            <a:pPr lvl="1">
              <a:buClr>
                <a:srgbClr val="00B050"/>
              </a:buClr>
              <a:buFont typeface="Wingdings" pitchFamily="2" charset="2"/>
              <a:buChar char="v"/>
              <a:defRPr/>
            </a:pPr>
            <a:r>
              <a:rPr lang="en-IN" sz="2400" dirty="0">
                <a:solidFill>
                  <a:srgbClr val="0070C0"/>
                </a:solidFill>
                <a:latin typeface="Arial" pitchFamily="34" charset="0"/>
                <a:cs typeface="Arial" pitchFamily="34" charset="0"/>
              </a:rPr>
              <a:t>  TNA report was prepared by the consultant</a:t>
            </a:r>
            <a:r>
              <a:rPr lang="en-IN" sz="2400" dirty="0">
                <a:solidFill>
                  <a:srgbClr val="002060"/>
                </a:solidFill>
                <a:latin typeface="Arial" pitchFamily="34" charset="0"/>
                <a:cs typeface="Arial" pitchFamily="34" charset="0"/>
              </a:rPr>
              <a:t>.</a:t>
            </a:r>
          </a:p>
          <a:p>
            <a:pPr lvl="1">
              <a:buClr>
                <a:srgbClr val="00B050"/>
              </a:buClr>
              <a:buFont typeface="Wingdings" pitchFamily="2" charset="2"/>
              <a:buChar char="v"/>
              <a:defRPr/>
            </a:pPr>
            <a:r>
              <a:rPr lang="en-IN" sz="2400" dirty="0">
                <a:solidFill>
                  <a:srgbClr val="002060"/>
                </a:solidFill>
                <a:latin typeface="Arial" pitchFamily="34" charset="0"/>
                <a:cs typeface="Arial" pitchFamily="34" charset="0"/>
              </a:rPr>
              <a:t> TNA report was reviewed and finalised after     comments/suggestions by Mr. A B </a:t>
            </a:r>
            <a:r>
              <a:rPr lang="en-IN" sz="2400" dirty="0" smtClean="0">
                <a:solidFill>
                  <a:srgbClr val="002060"/>
                </a:solidFill>
                <a:latin typeface="Arial" pitchFamily="34" charset="0"/>
                <a:cs typeface="Arial" pitchFamily="34" charset="0"/>
              </a:rPr>
              <a:t>Pandya</a:t>
            </a:r>
          </a:p>
          <a:p>
            <a:pPr lvl="1">
              <a:buClr>
                <a:srgbClr val="00B050"/>
              </a:buClr>
              <a:buFont typeface="Wingdings" pitchFamily="2" charset="2"/>
              <a:buChar char="v"/>
              <a:defRPr/>
            </a:pPr>
            <a:endParaRPr lang="en-IN" sz="2400" dirty="0">
              <a:solidFill>
                <a:srgbClr val="002060"/>
              </a:solidFill>
              <a:latin typeface="Arial" pitchFamily="34" charset="0"/>
              <a:cs typeface="Arial" pitchFamily="34" charset="0"/>
            </a:endParaRPr>
          </a:p>
          <a:p>
            <a:pPr marL="800100" lvl="1" indent="-342900">
              <a:buClr>
                <a:srgbClr val="00B050"/>
              </a:buClr>
              <a:buFont typeface="Wingdings" panose="05000000000000000000" pitchFamily="2" charset="2"/>
              <a:buChar char="Ø"/>
              <a:defRPr/>
            </a:pPr>
            <a:r>
              <a:rPr lang="en-IN" sz="2400" dirty="0" smtClean="0">
                <a:solidFill>
                  <a:srgbClr val="C00000"/>
                </a:solidFill>
                <a:latin typeface="Arial" pitchFamily="34" charset="0"/>
                <a:cs typeface="Arial" pitchFamily="34" charset="0"/>
              </a:rPr>
              <a:t>Meetings of Expert Committee</a:t>
            </a:r>
          </a:p>
          <a:p>
            <a:pPr marL="800100" lvl="1" indent="-342900">
              <a:buClr>
                <a:srgbClr val="00B050"/>
              </a:buClr>
              <a:buFont typeface="Wingdings" panose="05000000000000000000" pitchFamily="2" charset="2"/>
              <a:buChar char="Ø"/>
              <a:defRPr/>
            </a:pPr>
            <a:r>
              <a:rPr lang="en-IN" sz="2400" dirty="0" smtClean="0">
                <a:solidFill>
                  <a:srgbClr val="C00000"/>
                </a:solidFill>
                <a:latin typeface="Arial" pitchFamily="34" charset="0"/>
                <a:cs typeface="Arial" pitchFamily="34" charset="0"/>
              </a:rPr>
              <a:t>Training calendar for 2017-18</a:t>
            </a:r>
            <a:endParaRPr lang="en-IN" sz="2400" dirty="0">
              <a:solidFill>
                <a:srgbClr val="C00000"/>
              </a:solidFill>
              <a:latin typeface="Arial" pitchFamily="34" charset="0"/>
              <a:cs typeface="Arial" pitchFamily="34" charset="0"/>
            </a:endParaRPr>
          </a:p>
          <a:p>
            <a:pPr lvl="1">
              <a:buClr>
                <a:srgbClr val="00B050"/>
              </a:buClr>
              <a:buFont typeface="Wingdings" pitchFamily="2" charset="2"/>
              <a:buChar char="v"/>
              <a:defRPr/>
            </a:pPr>
            <a:endParaRPr lang="en-IN" sz="2400" dirty="0" smtClean="0">
              <a:solidFill>
                <a:srgbClr val="002060"/>
              </a:solidFill>
              <a:latin typeface="Arial" pitchFamily="34" charset="0"/>
              <a:cs typeface="Arial" pitchFamily="34" charset="0"/>
            </a:endParaRPr>
          </a:p>
          <a:p>
            <a:pPr lvl="1">
              <a:buClr>
                <a:srgbClr val="00B050"/>
              </a:buClr>
              <a:defRPr/>
            </a:pPr>
            <a:endParaRPr lang="en-IN" sz="2400" dirty="0">
              <a:solidFill>
                <a:srgbClr val="002060"/>
              </a:solidFill>
              <a:latin typeface="Arial" pitchFamily="34" charset="0"/>
              <a:cs typeface="Arial" pitchFamily="34" charset="0"/>
            </a:endParaRPr>
          </a:p>
          <a:p>
            <a:pPr lvl="1">
              <a:defRPr/>
            </a:pPr>
            <a:endParaRPr lang="en-IN" sz="2400" dirty="0">
              <a:solidFill>
                <a:srgbClr val="002060"/>
              </a:solidFill>
              <a:latin typeface="Arial" pitchFamily="34" charset="0"/>
              <a:cs typeface="Arial" pitchFamily="34" charset="0"/>
            </a:endParaRPr>
          </a:p>
        </p:txBody>
      </p:sp>
      <p:sp>
        <p:nvSpPr>
          <p:cNvPr id="5" name="Rectangle 2"/>
          <p:cNvSpPr txBox="1">
            <a:spLocks noChangeArrowheads="1"/>
          </p:cNvSpPr>
          <p:nvPr/>
        </p:nvSpPr>
        <p:spPr>
          <a:xfrm>
            <a:off x="0" y="-24"/>
            <a:ext cx="9144000" cy="1150396"/>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endParaRPr lang="en-US" sz="36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Tahoma" panose="020B0604030504040204" pitchFamily="34" charset="0"/>
              <a:ea typeface="Tahoma" panose="020B0604030504040204" pitchFamily="34" charset="0"/>
              <a:cs typeface="Tahoma" panose="020B0604030504040204" pitchFamily="34" charset="0"/>
            </a:endParaRPr>
          </a:p>
        </p:txBody>
      </p:sp>
      <p:sp>
        <p:nvSpPr>
          <p:cNvPr id="11270" name="TextBox 5"/>
          <p:cNvSpPr txBox="1">
            <a:spLocks noChangeArrowheads="1"/>
          </p:cNvSpPr>
          <p:nvPr/>
        </p:nvSpPr>
        <p:spPr bwMode="auto">
          <a:xfrm>
            <a:off x="285750" y="214313"/>
            <a:ext cx="8580438" cy="646112"/>
          </a:xfrm>
          <a:prstGeom prst="rect">
            <a:avLst/>
          </a:prstGeom>
          <a:noFill/>
          <a:ln w="9525">
            <a:noFill/>
            <a:miter lim="800000"/>
            <a:headEnd/>
            <a:tailEnd/>
          </a:ln>
        </p:spPr>
        <p:txBody>
          <a:bodyPr wrap="none">
            <a:spAutoFit/>
          </a:bodyPr>
          <a:lstStyle/>
          <a:p>
            <a:r>
              <a:rPr lang="en-IN" sz="3600">
                <a:solidFill>
                  <a:schemeClr val="tx1"/>
                </a:solidFill>
                <a:latin typeface="Arial" charset="0"/>
              </a:rPr>
              <a:t>PROGRESS OF TRAINING ACTIVITEIS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42875" y="1173163"/>
            <a:ext cx="8858250" cy="5113337"/>
          </a:xfrm>
        </p:spPr>
        <p:txBody>
          <a:bodyPr/>
          <a:lstStyle/>
          <a:p>
            <a:pPr marL="625475" indent="-625475" algn="just">
              <a:lnSpc>
                <a:spcPct val="150000"/>
              </a:lnSpc>
              <a:spcBef>
                <a:spcPct val="0"/>
              </a:spcBef>
              <a:buClr>
                <a:srgbClr val="00682F"/>
              </a:buClr>
              <a:buSzPct val="100000"/>
              <a:buFont typeface="Wingdings" pitchFamily="2" charset="2"/>
              <a:buChar char="Ø"/>
            </a:pPr>
            <a:r>
              <a:rPr lang="en-US" sz="2800" b="1" smtClean="0">
                <a:solidFill>
                  <a:srgbClr val="C00000"/>
                </a:solidFill>
                <a:latin typeface="Arial" charset="0"/>
                <a:ea typeface="Tahoma" pitchFamily="34" charset="0"/>
                <a:cs typeface="Arial" charset="0"/>
              </a:rPr>
              <a:t>Lectures:</a:t>
            </a:r>
            <a:r>
              <a:rPr lang="en-US" sz="2800" b="1" smtClean="0">
                <a:solidFill>
                  <a:srgbClr val="0070C0"/>
                </a:solidFill>
                <a:latin typeface="Arial" charset="0"/>
                <a:ea typeface="Tahoma" pitchFamily="34" charset="0"/>
                <a:cs typeface="Arial" charset="0"/>
              </a:rPr>
              <a:t> maximum 50 to 60% of the training duration</a:t>
            </a:r>
          </a:p>
          <a:p>
            <a:pPr marL="625475" indent="-625475" algn="just">
              <a:lnSpc>
                <a:spcPct val="150000"/>
              </a:lnSpc>
              <a:spcBef>
                <a:spcPct val="0"/>
              </a:spcBef>
              <a:buClr>
                <a:srgbClr val="00682F"/>
              </a:buClr>
              <a:buSzPct val="100000"/>
              <a:buFont typeface="Wingdings" pitchFamily="2" charset="2"/>
              <a:buChar char="Ø"/>
            </a:pPr>
            <a:r>
              <a:rPr lang="en-US" sz="2800" b="1" smtClean="0">
                <a:solidFill>
                  <a:srgbClr val="C00000"/>
                </a:solidFill>
                <a:latin typeface="Arial" charset="0"/>
                <a:ea typeface="Tahoma" pitchFamily="34" charset="0"/>
                <a:cs typeface="Arial" charset="0"/>
              </a:rPr>
              <a:t>Tutorials and hands on sessions on software:  </a:t>
            </a:r>
            <a:r>
              <a:rPr lang="en-US" sz="2800" b="1" smtClean="0">
                <a:solidFill>
                  <a:srgbClr val="0070C0"/>
                </a:solidFill>
                <a:latin typeface="Arial" charset="0"/>
                <a:ea typeface="Tahoma" pitchFamily="34" charset="0"/>
                <a:cs typeface="Arial" charset="0"/>
              </a:rPr>
              <a:t>at least 40 to 50% of the training duration</a:t>
            </a:r>
          </a:p>
          <a:p>
            <a:pPr marL="625475" indent="-625475" algn="just">
              <a:lnSpc>
                <a:spcPct val="150000"/>
              </a:lnSpc>
              <a:spcBef>
                <a:spcPct val="0"/>
              </a:spcBef>
              <a:buClr>
                <a:srgbClr val="00682F"/>
              </a:buClr>
              <a:buSzPct val="100000"/>
              <a:buFont typeface="Wingdings" pitchFamily="2" charset="2"/>
              <a:buChar char="Ø"/>
            </a:pPr>
            <a:r>
              <a:rPr lang="en-US" sz="2800" b="1" smtClean="0">
                <a:solidFill>
                  <a:srgbClr val="C00000"/>
                </a:solidFill>
                <a:latin typeface="Arial" charset="0"/>
                <a:ea typeface="Tahoma" pitchFamily="34" charset="0"/>
                <a:cs typeface="Arial" charset="0"/>
              </a:rPr>
              <a:t>Mini project: </a:t>
            </a:r>
            <a:r>
              <a:rPr lang="en-US" sz="2800" b="1" smtClean="0">
                <a:solidFill>
                  <a:srgbClr val="0070C0"/>
                </a:solidFill>
                <a:latin typeface="Arial" charset="0"/>
                <a:ea typeface="Tahoma" pitchFamily="34" charset="0"/>
                <a:cs typeface="Arial" charset="0"/>
              </a:rPr>
              <a:t>A mini project on training topic to be completed by the participants.</a:t>
            </a:r>
          </a:p>
          <a:p>
            <a:pPr marL="625475" indent="-625475" algn="just">
              <a:lnSpc>
                <a:spcPct val="150000"/>
              </a:lnSpc>
              <a:spcBef>
                <a:spcPct val="0"/>
              </a:spcBef>
              <a:buClr>
                <a:srgbClr val="00682F"/>
              </a:buClr>
              <a:buSzPct val="100000"/>
              <a:buFont typeface="Wingdings" pitchFamily="2" charset="2"/>
              <a:buChar char="Ø"/>
            </a:pPr>
            <a:r>
              <a:rPr lang="en-US" sz="2800" b="1" smtClean="0">
                <a:solidFill>
                  <a:srgbClr val="C00000"/>
                </a:solidFill>
                <a:latin typeface="Arial" charset="0"/>
                <a:ea typeface="Tahoma" pitchFamily="34" charset="0"/>
                <a:cs typeface="Arial" charset="0"/>
              </a:rPr>
              <a:t>Feed back: </a:t>
            </a:r>
            <a:r>
              <a:rPr lang="en-US" sz="2800" b="1" smtClean="0">
                <a:solidFill>
                  <a:srgbClr val="0070C0"/>
                </a:solidFill>
                <a:latin typeface="Arial" charset="0"/>
                <a:ea typeface="Tahoma" pitchFamily="34" charset="0"/>
                <a:cs typeface="Arial" charset="0"/>
              </a:rPr>
              <a:t>Feed back of the participants of the training programme, faculty, arrangements etc.</a:t>
            </a:r>
          </a:p>
        </p:txBody>
      </p:sp>
      <p:sp>
        <p:nvSpPr>
          <p:cNvPr id="4" name="TextBox 3"/>
          <p:cNvSpPr txBox="1"/>
          <p:nvPr/>
        </p:nvSpPr>
        <p:spPr>
          <a:xfrm>
            <a:off x="0" y="4586"/>
            <a:ext cx="9144000" cy="1142983"/>
          </a:xfrm>
          <a:prstGeom prst="rect">
            <a:avLst/>
          </a:prstGeom>
          <a:solidFill>
            <a:schemeClr val="accent5"/>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ormAutofit fontScale="97500"/>
          </a:bodyPr>
          <a:lstStyle/>
          <a:p>
            <a:pPr>
              <a:spcAft>
                <a:spcPts val="600"/>
              </a:spcAft>
              <a:defRPr/>
            </a:pPr>
            <a:r>
              <a:rPr lang="en-US" sz="3200" dirty="0">
                <a:solidFill>
                  <a:prstClr val="white">
                    <a:lumMod val="95000"/>
                  </a:prstClr>
                </a:solidFill>
                <a:latin typeface="Arial" pitchFamily="34" charset="0"/>
                <a:ea typeface="Tahoma" panose="020B0604030504040204" pitchFamily="34" charset="0"/>
                <a:cs typeface="Arial" pitchFamily="34" charset="0"/>
              </a:rPr>
              <a:t>   </a:t>
            </a:r>
            <a:r>
              <a:rPr lang="en-US" sz="3300" dirty="0">
                <a:solidFill>
                  <a:prstClr val="white">
                    <a:lumMod val="95000"/>
                  </a:prstClr>
                </a:solidFill>
                <a:latin typeface="Arial" pitchFamily="34" charset="0"/>
                <a:ea typeface="Tahoma" panose="020B0604030504040204" pitchFamily="34" charset="0"/>
                <a:cs typeface="Arial" pitchFamily="34" charset="0"/>
              </a:rPr>
              <a:t>Suggested Training </a:t>
            </a:r>
            <a:r>
              <a:rPr lang="en-US" sz="3300" dirty="0" err="1">
                <a:solidFill>
                  <a:prstClr val="white">
                    <a:lumMod val="95000"/>
                  </a:prstClr>
                </a:solidFill>
                <a:latin typeface="Arial" pitchFamily="34" charset="0"/>
                <a:ea typeface="Tahoma" panose="020B0604030504040204" pitchFamily="34" charset="0"/>
                <a:cs typeface="Arial" pitchFamily="34" charset="0"/>
              </a:rPr>
              <a:t>Programme</a:t>
            </a:r>
            <a:r>
              <a:rPr lang="en-US" sz="3300" dirty="0">
                <a:solidFill>
                  <a:prstClr val="white">
                    <a:lumMod val="95000"/>
                  </a:prstClr>
                </a:solidFill>
                <a:latin typeface="Arial" pitchFamily="34" charset="0"/>
                <a:ea typeface="Tahoma" panose="020B0604030504040204" pitchFamily="34" charset="0"/>
                <a:cs typeface="Arial" pitchFamily="34" charset="0"/>
              </a:rPr>
              <a:t> Structure</a:t>
            </a:r>
            <a:r>
              <a:rPr lang="en-US" sz="3300" u="sng" dirty="0">
                <a:solidFill>
                  <a:prstClr val="white">
                    <a:lumMod val="95000"/>
                  </a:prstClr>
                </a:solidFill>
                <a:latin typeface="Arial" pitchFamily="34" charset="0"/>
                <a:ea typeface="Tahoma" panose="020B0604030504040204" pitchFamily="34" charset="0"/>
                <a:cs typeface="Arial" pitchFamily="34" charset="0"/>
              </a:rPr>
              <a:t> </a:t>
            </a:r>
          </a:p>
        </p:txBody>
      </p:sp>
    </p:spTree>
    <p:extLst>
      <p:ext uri="{BB962C8B-B14F-4D97-AF65-F5344CB8AC3E}">
        <p14:creationId xmlns:p14="http://schemas.microsoft.com/office/powerpoint/2010/main" val="3045991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214438"/>
            <a:ext cx="8818563" cy="5500687"/>
          </a:xfrm>
        </p:spPr>
        <p:txBody>
          <a:bodyPr>
            <a:normAutofit fontScale="62500" lnSpcReduction="20000"/>
          </a:bodyPr>
          <a:lstStyle/>
          <a:p>
            <a:pPr marL="515938" indent="-515938" eaLnBrk="1" fontAlgn="auto" hangingPunct="1">
              <a:spcAft>
                <a:spcPts val="0"/>
              </a:spcAft>
              <a:buClr>
                <a:srgbClr val="00682F"/>
              </a:buClr>
              <a:buFont typeface="Wingdings" pitchFamily="2" charset="2"/>
              <a:buChar char="Ø"/>
              <a:defRPr/>
            </a:pPr>
            <a:r>
              <a:rPr lang="en-IN" sz="3200" b="1" dirty="0" smtClean="0">
                <a:solidFill>
                  <a:srgbClr val="C00000"/>
                </a:solidFill>
                <a:latin typeface="Arial" pitchFamily="34" charset="0"/>
                <a:cs typeface="Arial" pitchFamily="34" charset="0"/>
              </a:rPr>
              <a:t>Trainings </a:t>
            </a:r>
            <a:r>
              <a:rPr lang="en-IN" sz="3200" b="1" dirty="0">
                <a:solidFill>
                  <a:srgbClr val="C00000"/>
                </a:solidFill>
                <a:latin typeface="Arial" pitchFamily="34" charset="0"/>
                <a:cs typeface="Arial" pitchFamily="34" charset="0"/>
              </a:rPr>
              <a:t>under NHP can be classified under following four major categories</a:t>
            </a:r>
            <a:r>
              <a:rPr lang="en-IN" sz="3200" b="1" dirty="0" smtClean="0">
                <a:solidFill>
                  <a:srgbClr val="C00000"/>
                </a:solidFill>
                <a:latin typeface="Arial" pitchFamily="34" charset="0"/>
                <a:cs typeface="Arial" pitchFamily="34" charset="0"/>
              </a:rPr>
              <a:t>:</a:t>
            </a:r>
          </a:p>
          <a:p>
            <a:pPr marL="515938" indent="-515938" eaLnBrk="1" fontAlgn="auto" hangingPunct="1">
              <a:spcAft>
                <a:spcPts val="0"/>
              </a:spcAft>
              <a:buFont typeface="Wingdings 2"/>
              <a:buChar char=""/>
              <a:defRPr/>
            </a:pPr>
            <a:endParaRPr lang="en-IN" sz="3200" b="1" dirty="0">
              <a:solidFill>
                <a:srgbClr val="C00000"/>
              </a:solidFill>
              <a:latin typeface="Arial" pitchFamily="34" charset="0"/>
              <a:cs typeface="Arial" pitchFamily="34" charset="0"/>
            </a:endParaRPr>
          </a:p>
          <a:p>
            <a:pPr marL="1254125" lvl="1" indent="-398463" eaLnBrk="1" fontAlgn="auto" hangingPunct="1">
              <a:spcAft>
                <a:spcPts val="0"/>
              </a:spcAft>
              <a:buClr>
                <a:srgbClr val="00B050"/>
              </a:buClr>
              <a:buFont typeface="Wingdings" pitchFamily="2" charset="2"/>
              <a:buChar char="v"/>
              <a:defRPr/>
            </a:pPr>
            <a:r>
              <a:rPr lang="en-IN" sz="3200" b="1" i="1" dirty="0">
                <a:solidFill>
                  <a:srgbClr val="0070C0"/>
                </a:solidFill>
                <a:latin typeface="Arial" pitchFamily="34" charset="0"/>
                <a:cs typeface="Arial" pitchFamily="34" charset="0"/>
              </a:rPr>
              <a:t>Basic Training Course </a:t>
            </a:r>
          </a:p>
          <a:p>
            <a:pPr marL="1254125" lvl="1" indent="-398463" eaLnBrk="1" fontAlgn="auto" hangingPunct="1">
              <a:spcAft>
                <a:spcPts val="0"/>
              </a:spcAft>
              <a:buClr>
                <a:srgbClr val="00B050"/>
              </a:buClr>
              <a:buFont typeface="Wingdings" pitchFamily="2" charset="2"/>
              <a:buChar char="v"/>
              <a:defRPr/>
            </a:pPr>
            <a:r>
              <a:rPr lang="en-IN" sz="3200" b="1" i="1" dirty="0">
                <a:solidFill>
                  <a:srgbClr val="0070C0"/>
                </a:solidFill>
                <a:latin typeface="Arial" pitchFamily="34" charset="0"/>
                <a:cs typeface="Arial" pitchFamily="34" charset="0"/>
              </a:rPr>
              <a:t>Regular Training Course </a:t>
            </a:r>
            <a:endParaRPr lang="en-IN" sz="3200" b="1" i="1" dirty="0" smtClean="0">
              <a:solidFill>
                <a:srgbClr val="0070C0"/>
              </a:solidFill>
              <a:latin typeface="Arial" pitchFamily="34" charset="0"/>
              <a:cs typeface="Arial" pitchFamily="34" charset="0"/>
            </a:endParaRPr>
          </a:p>
          <a:p>
            <a:pPr marL="1254125" lvl="1" indent="-398463" eaLnBrk="1" fontAlgn="auto" hangingPunct="1">
              <a:spcAft>
                <a:spcPts val="0"/>
              </a:spcAft>
              <a:buClr>
                <a:srgbClr val="00B050"/>
              </a:buClr>
              <a:buFont typeface="Wingdings" pitchFamily="2" charset="2"/>
              <a:buChar char="v"/>
              <a:defRPr/>
            </a:pPr>
            <a:r>
              <a:rPr lang="en-IN" sz="3200" b="1" i="1" dirty="0" smtClean="0">
                <a:solidFill>
                  <a:srgbClr val="0070C0"/>
                </a:solidFill>
                <a:latin typeface="Arial" pitchFamily="34" charset="0"/>
                <a:cs typeface="Arial" pitchFamily="34" charset="0"/>
              </a:rPr>
              <a:t>Advanced </a:t>
            </a:r>
            <a:r>
              <a:rPr lang="en-IN" sz="3200" b="1" i="1" dirty="0">
                <a:solidFill>
                  <a:srgbClr val="0070C0"/>
                </a:solidFill>
                <a:latin typeface="Arial" pitchFamily="34" charset="0"/>
                <a:cs typeface="Arial" pitchFamily="34" charset="0"/>
              </a:rPr>
              <a:t>Training </a:t>
            </a:r>
            <a:r>
              <a:rPr lang="en-IN" sz="3200" b="1" i="1" dirty="0" smtClean="0">
                <a:solidFill>
                  <a:srgbClr val="0070C0"/>
                </a:solidFill>
                <a:latin typeface="Arial" pitchFamily="34" charset="0"/>
                <a:cs typeface="Arial" pitchFamily="34" charset="0"/>
              </a:rPr>
              <a:t>Course</a:t>
            </a:r>
            <a:endParaRPr lang="en-IN" sz="3200" b="1" i="1" dirty="0">
              <a:solidFill>
                <a:srgbClr val="0070C0"/>
              </a:solidFill>
              <a:latin typeface="Arial" pitchFamily="34" charset="0"/>
              <a:cs typeface="Arial" pitchFamily="34" charset="0"/>
            </a:endParaRPr>
          </a:p>
          <a:p>
            <a:pPr marL="1254125" lvl="1" indent="-398463" eaLnBrk="1" fontAlgn="auto" hangingPunct="1">
              <a:spcAft>
                <a:spcPts val="600"/>
              </a:spcAft>
              <a:buClr>
                <a:srgbClr val="00B050"/>
              </a:buClr>
              <a:buFont typeface="Wingdings" pitchFamily="2" charset="2"/>
              <a:buChar char="v"/>
              <a:defRPr/>
            </a:pPr>
            <a:r>
              <a:rPr lang="en-IN" sz="3200" b="1" i="1" dirty="0">
                <a:solidFill>
                  <a:srgbClr val="0070C0"/>
                </a:solidFill>
                <a:latin typeface="Arial" pitchFamily="34" charset="0"/>
                <a:cs typeface="Arial" pitchFamily="34" charset="0"/>
              </a:rPr>
              <a:t>Specialised Training </a:t>
            </a:r>
            <a:r>
              <a:rPr lang="en-IN" sz="3200" b="1" i="1" dirty="0" smtClean="0">
                <a:solidFill>
                  <a:srgbClr val="0070C0"/>
                </a:solidFill>
                <a:latin typeface="Arial" pitchFamily="34" charset="0"/>
                <a:cs typeface="Arial" pitchFamily="34" charset="0"/>
              </a:rPr>
              <a:t>Course</a:t>
            </a:r>
          </a:p>
          <a:p>
            <a:pPr marL="1254125" lvl="1" indent="-398463" eaLnBrk="1" fontAlgn="auto" hangingPunct="1">
              <a:spcAft>
                <a:spcPts val="600"/>
              </a:spcAft>
              <a:buClr>
                <a:srgbClr val="00B050"/>
              </a:buClr>
              <a:buFont typeface="Wingdings" pitchFamily="2" charset="2"/>
              <a:buChar char="v"/>
              <a:defRPr/>
            </a:pPr>
            <a:endParaRPr lang="en-IN" sz="3200" b="1" i="1" dirty="0">
              <a:solidFill>
                <a:srgbClr val="0070C0"/>
              </a:solidFill>
              <a:latin typeface="Arial" pitchFamily="34" charset="0"/>
              <a:cs typeface="Arial" pitchFamily="34" charset="0"/>
            </a:endParaRPr>
          </a:p>
          <a:p>
            <a:pPr marL="515938" indent="-515938" eaLnBrk="1" fontAlgn="auto" hangingPunct="1">
              <a:spcAft>
                <a:spcPts val="600"/>
              </a:spcAft>
              <a:buClr>
                <a:srgbClr val="00682F"/>
              </a:buClr>
              <a:buFont typeface="Wingdings" pitchFamily="2" charset="2"/>
              <a:buChar char="Ø"/>
              <a:defRPr/>
            </a:pPr>
            <a:r>
              <a:rPr lang="en-IN" sz="3200" b="1" dirty="0">
                <a:solidFill>
                  <a:srgbClr val="C00000"/>
                </a:solidFill>
                <a:latin typeface="Arial" pitchFamily="34" charset="0"/>
                <a:cs typeface="Arial" pitchFamily="34" charset="0"/>
              </a:rPr>
              <a:t>Trainings on the following basic topics may be organised specifically for the organisation entering first time in the Hydrology Project. Trainings on the topics covered under Regular Training Course may be continued for the complete project period. Trainings on the topics covered under Advanced Training Course may be started from 2nd Year onwards and initially it may be organised for the implementing agencies those who have participated in HP-I and/or HP-II States and further it should be extended to new States. Specialised training programmes may be organised on the request of the user departments/ implementing agencies.</a:t>
            </a:r>
          </a:p>
          <a:p>
            <a:pPr marL="274320" indent="-274320" eaLnBrk="1" fontAlgn="auto" hangingPunct="1">
              <a:spcAft>
                <a:spcPts val="0"/>
              </a:spcAft>
              <a:buFont typeface="Wingdings 2"/>
              <a:buChar char=""/>
              <a:defRPr/>
            </a:pPr>
            <a:endParaRPr lang="en-IN" dirty="0">
              <a:latin typeface="Arial" pitchFamily="34" charset="0"/>
              <a:cs typeface="Arial" pitchFamily="34" charset="0"/>
            </a:endParaRPr>
          </a:p>
        </p:txBody>
      </p:sp>
      <p:sp>
        <p:nvSpPr>
          <p:cNvPr id="4" name="Rectangle 2"/>
          <p:cNvSpPr txBox="1">
            <a:spLocks noChangeArrowheads="1"/>
          </p:cNvSpPr>
          <p:nvPr/>
        </p:nvSpPr>
        <p:spPr>
          <a:xfrm>
            <a:off x="0" y="0"/>
            <a:ext cx="9144000" cy="1150396"/>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4400" spc="-100" dirty="0" smtClean="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Guidelines</a:t>
            </a:r>
            <a:endParaRPr lang="en-US" sz="44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000108"/>
          </a:xfrm>
          <a:prstGeom prst="rect">
            <a:avLst/>
          </a:prstGeom>
          <a:solidFill>
            <a:schemeClr val="accent5"/>
          </a:solidFill>
          <a:ln w="6350" cap="rnd" cmpd="sng" algn="ctr">
            <a:noFill/>
            <a:prstDash val="solid"/>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1" indent="-342900" algn="ctr" eaLnBrk="0" hangingPunct="0">
              <a:lnSpc>
                <a:spcPct val="90000"/>
              </a:lnSpc>
              <a:buClr>
                <a:srgbClr val="A5B592"/>
              </a:buClr>
              <a:buSzPct val="80000"/>
              <a:defRPr/>
            </a:pPr>
            <a:r>
              <a:rPr lang="en-US" sz="4400" spc="-100" dirty="0" smtClean="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rPr>
              <a:t>Guidelines (Contd..)</a:t>
            </a:r>
            <a:endParaRPr lang="en-US" sz="4400" spc="-100" dirty="0">
              <a:ln w="3200">
                <a:solidFill>
                  <a:srgbClr val="444D26">
                    <a:shade val="75000"/>
                    <a:alpha val="25000"/>
                  </a:srgbClr>
                </a:solidFill>
                <a:prstDash val="solid"/>
                <a:round/>
              </a:ln>
              <a:solidFill>
                <a:prstClr val="white"/>
              </a:solidFill>
              <a:effectLst>
                <a:innerShdw blurRad="50800" dist="25400" dir="13500000">
                  <a:prstClr val="black">
                    <a:alpha val="70000"/>
                  </a:prstClr>
                </a:innerShdw>
              </a:effectLst>
              <a:latin typeface="Arial" pitchFamily="34" charset="0"/>
              <a:ea typeface="Tahoma" panose="020B0604030504040204" pitchFamily="34" charset="0"/>
              <a:cs typeface="Arial" pitchFamily="34" charset="0"/>
            </a:endParaRPr>
          </a:p>
        </p:txBody>
      </p:sp>
      <p:sp>
        <p:nvSpPr>
          <p:cNvPr id="19459" name="Rectangle 4"/>
          <p:cNvSpPr>
            <a:spLocks noChangeArrowheads="1"/>
          </p:cNvSpPr>
          <p:nvPr/>
        </p:nvSpPr>
        <p:spPr bwMode="auto">
          <a:xfrm>
            <a:off x="214313" y="1071563"/>
            <a:ext cx="8786812" cy="5324475"/>
          </a:xfrm>
          <a:prstGeom prst="rect">
            <a:avLst/>
          </a:prstGeom>
          <a:noFill/>
          <a:ln w="9525">
            <a:noFill/>
            <a:miter lim="800000"/>
            <a:headEnd/>
            <a:tailEnd/>
          </a:ln>
        </p:spPr>
        <p:txBody>
          <a:bodyPr>
            <a:spAutoFit/>
          </a:bodyPr>
          <a:lstStyle/>
          <a:p>
            <a:pPr marL="515938" indent="-515938">
              <a:spcAft>
                <a:spcPts val="600"/>
              </a:spcAft>
              <a:buClr>
                <a:srgbClr val="00682F"/>
              </a:buClr>
              <a:buFont typeface="Wingdings" pitchFamily="2" charset="2"/>
              <a:buChar char="Ø"/>
            </a:pPr>
            <a:r>
              <a:rPr lang="en-IN" sz="2200" dirty="0">
                <a:solidFill>
                  <a:srgbClr val="C00000"/>
                </a:solidFill>
                <a:latin typeface="Arial" charset="0"/>
              </a:rPr>
              <a:t>Preferably, basic, regular and advanced trainings </a:t>
            </a:r>
            <a:r>
              <a:rPr lang="en-IN" sz="2200" dirty="0" smtClean="0">
                <a:solidFill>
                  <a:srgbClr val="C00000"/>
                </a:solidFill>
                <a:latin typeface="Arial" charset="0"/>
              </a:rPr>
              <a:t>will </a:t>
            </a:r>
            <a:r>
              <a:rPr lang="en-IN" sz="2200" dirty="0">
                <a:solidFill>
                  <a:srgbClr val="C00000"/>
                </a:solidFill>
                <a:latin typeface="Arial" charset="0"/>
              </a:rPr>
              <a:t>be organised by NIH, NWA, CWPRS, Rajiv Gandhi National Ground Water Training &amp; Research Institute and NERIWALM. Depending on the requirements, other government or autonomous academic /research/training institutes (e.g. IITs, NITS, State Universities, WALMI, CWRDM, HIRMI etc.) may be involved in organisation of training courses.</a:t>
            </a:r>
          </a:p>
          <a:p>
            <a:pPr marL="515938" indent="-515938">
              <a:spcAft>
                <a:spcPts val="600"/>
              </a:spcAft>
              <a:buClr>
                <a:srgbClr val="00682F"/>
              </a:buClr>
              <a:buFont typeface="Wingdings" pitchFamily="2" charset="2"/>
              <a:buChar char="Ø"/>
            </a:pPr>
            <a:r>
              <a:rPr lang="en-IN" sz="2200" dirty="0">
                <a:solidFill>
                  <a:srgbClr val="C00000"/>
                </a:solidFill>
                <a:latin typeface="Arial" charset="0"/>
              </a:rPr>
              <a:t>Training cost may vary from Institute to Institute and also on the Training Topics. Therefore, the training cost may be decided case by case for the time being. </a:t>
            </a:r>
          </a:p>
          <a:p>
            <a:pPr marL="515938" indent="-515938">
              <a:spcAft>
                <a:spcPts val="600"/>
              </a:spcAft>
              <a:buClr>
                <a:srgbClr val="00682F"/>
              </a:buClr>
              <a:buFont typeface="Wingdings" pitchFamily="2" charset="2"/>
              <a:buChar char="Ø"/>
            </a:pPr>
            <a:r>
              <a:rPr lang="en-IN" sz="2200" dirty="0">
                <a:solidFill>
                  <a:srgbClr val="C00000"/>
                </a:solidFill>
                <a:latin typeface="Arial" charset="0"/>
              </a:rPr>
              <a:t>The honorarium of the faculty for the training courses may be kept </a:t>
            </a:r>
            <a:r>
              <a:rPr lang="en-IN" sz="2200" dirty="0" err="1">
                <a:solidFill>
                  <a:srgbClr val="C00000"/>
                </a:solidFill>
                <a:latin typeface="Arial" charset="0"/>
              </a:rPr>
              <a:t>Rs</a:t>
            </a:r>
            <a:r>
              <a:rPr lang="en-IN" sz="2200" dirty="0">
                <a:solidFill>
                  <a:srgbClr val="C00000"/>
                </a:solidFill>
                <a:latin typeface="Arial" charset="0"/>
              </a:rPr>
              <a:t> 2500/- per lecture in the trainings organised by the IAs. Honorarium of the faculty in the institutes other than IAs may be considered as per the training rules of the concerned institutes.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6906</TotalTime>
  <Words>2635</Words>
  <Application>Microsoft Office PowerPoint</Application>
  <PresentationFormat>On-screen Show (4:3)</PresentationFormat>
  <Paragraphs>514</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Black</vt:lpstr>
      <vt:lpstr>Calibri</vt:lpstr>
      <vt:lpstr>Constantia</vt:lpstr>
      <vt:lpstr>Tahoma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PROPOSAL FOR HYDROLOGY PROJECT - PHASE II</dc:title>
  <dc:creator>akl</dc:creator>
  <cp:lastModifiedBy>Nih</cp:lastModifiedBy>
  <cp:revision>477</cp:revision>
  <cp:lastPrinted>2006-05-02T04:27:39Z</cp:lastPrinted>
  <dcterms:created xsi:type="dcterms:W3CDTF">2003-09-19T12:26:27Z</dcterms:created>
  <dcterms:modified xsi:type="dcterms:W3CDTF">2017-05-23T06:56:12Z</dcterms:modified>
</cp:coreProperties>
</file>